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9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81" r:id="rId23"/>
    <p:sldId id="276" r:id="rId24"/>
    <p:sldId id="277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6" r:id="rId38"/>
    <p:sldId id="307" r:id="rId39"/>
    <p:sldId id="315" r:id="rId40"/>
    <p:sldId id="308" r:id="rId41"/>
    <p:sldId id="309" r:id="rId42"/>
    <p:sldId id="310" r:id="rId43"/>
    <p:sldId id="314" r:id="rId44"/>
    <p:sldId id="311" r:id="rId45"/>
    <p:sldId id="312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2B37-BE83-4858-A167-3C6124757161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ssilmuseum.net/Fossil-Pictures/Birds/Protopteryx/Protopteryx-fengningensis-b.htm" TargetMode="External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Evolution: Evidence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Evolution and Life’s diversity</a:t>
            </a:r>
          </a:p>
          <a:p>
            <a:r>
              <a:rPr lang="en-US" dirty="0" smtClean="0"/>
              <a:t>The Age of the Earth</a:t>
            </a:r>
          </a:p>
          <a:p>
            <a:r>
              <a:rPr lang="en-US" dirty="0" smtClean="0"/>
              <a:t>The Fossil Record</a:t>
            </a:r>
          </a:p>
          <a:p>
            <a:r>
              <a:rPr lang="en-US" dirty="0" smtClean="0"/>
              <a:t>Evidence from Living Organisms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Darwin’s book stated that modern organisms were produced by a process called </a:t>
            </a:r>
            <a:r>
              <a:rPr lang="en-US" b="1" dirty="0" smtClean="0"/>
              <a:t>evolution</a:t>
            </a:r>
          </a:p>
          <a:p>
            <a:pPr lvl="1"/>
            <a:r>
              <a:rPr lang="en-US" dirty="0" smtClean="0"/>
              <a:t>Process of change in species over time</a:t>
            </a:r>
          </a:p>
          <a:p>
            <a:r>
              <a:rPr lang="en-US" dirty="0" smtClean="0"/>
              <a:t>Organisms come from preexisting organisms and each species has descended from other species</a:t>
            </a:r>
          </a:p>
          <a:p>
            <a:pPr lvl="1"/>
            <a:r>
              <a:rPr lang="en-US" b="1" dirty="0" smtClean="0"/>
              <a:t>All species have shared (common) ancestors= common descent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personal.georgiasouthern.edu/~etmcmull/evolutiontr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0"/>
            <a:ext cx="56677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pi.ning.com/files/KhKaa56BSVVgm6GEjMmwor0Ti3LOSpoNob0aksY3SSXl0askCydUuiHNxKLbfxW-bR*G9myCH0ijNRQef6Y1F5qXqlxrg5Vq/giraffe_ngr4450.jpg"/>
          <p:cNvPicPr>
            <a:picLocks noChangeAspect="1" noChangeArrowheads="1"/>
          </p:cNvPicPr>
          <p:nvPr/>
        </p:nvPicPr>
        <p:blipFill>
          <a:blip r:embed="rId2">
            <a:lum bright="18000" contrast="-22000"/>
          </a:blip>
          <a:srcRect/>
          <a:stretch>
            <a:fillRect/>
          </a:stretch>
        </p:blipFill>
        <p:spPr bwMode="auto">
          <a:xfrm>
            <a:off x="1752600" y="0"/>
            <a:ext cx="5257800" cy="6802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Fitness</a:t>
            </a:r>
            <a:r>
              <a:rPr lang="en-US" sz="3200" dirty="0" smtClean="0"/>
              <a:t> arises through adaptations</a:t>
            </a:r>
          </a:p>
          <a:p>
            <a:pPr lvl="1"/>
            <a:r>
              <a:rPr lang="en-US" sz="2400" b="1" dirty="0" smtClean="0"/>
              <a:t>Adaptation= process that enables organisms to become better suited to their environments</a:t>
            </a:r>
          </a:p>
          <a:p>
            <a:pPr lvl="2"/>
            <a:r>
              <a:rPr lang="en-US" b="1" dirty="0" smtClean="0"/>
              <a:t>Any inherited characteristic that increases an animal’s or plant’s fitness for survival</a:t>
            </a:r>
          </a:p>
          <a:p>
            <a:pPr lvl="3"/>
            <a:r>
              <a:rPr lang="en-US" dirty="0" smtClean="0"/>
              <a:t>Long neck and legs of a giraffe</a:t>
            </a:r>
          </a:p>
          <a:p>
            <a:pPr lvl="3"/>
            <a:r>
              <a:rPr lang="en-US" dirty="0" smtClean="0"/>
              <a:t>Sphinx moth long feeding tube</a:t>
            </a:r>
          </a:p>
          <a:p>
            <a:pPr lvl="3"/>
            <a:r>
              <a:rPr lang="en-US" dirty="0" smtClean="0"/>
              <a:t>Vampire bat teeth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pacetoday.org/images/SolSys/Earth/EarthBlueMarbleWestTerra.jpg"/>
          <p:cNvPicPr>
            <a:picLocks noChangeAspect="1" noChangeArrowheads="1"/>
          </p:cNvPicPr>
          <p:nvPr/>
        </p:nvPicPr>
        <p:blipFill>
          <a:blip r:embed="rId2">
            <a:lum bright="48000" contrast="43000"/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Evidence in Stone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Geologic Time Scale: A Clock in the Rocks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Radioactive Dating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evidence of evolution suggests that planet Earth is more than 4 billion years old</a:t>
            </a:r>
          </a:p>
          <a:p>
            <a:r>
              <a:rPr lang="en-US" dirty="0" smtClean="0"/>
              <a:t>Other evidence makes it clear that both Earth and the life on it have changed dramatically over time</a:t>
            </a:r>
          </a:p>
          <a:p>
            <a:r>
              <a:rPr lang="en-US" dirty="0" smtClean="0"/>
              <a:t>Other evidence supports the principle of common descent and emphasizes the importance of adaptation to the environment</a:t>
            </a:r>
          </a:p>
          <a:p>
            <a:pPr lvl="1"/>
            <a:r>
              <a:rPr lang="en-US" dirty="0" smtClean="0"/>
              <a:t>Much evidence is found in the rocks of Earth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eograph.org.uk/photos/00/43/004343_547ea06c.jpg"/>
          <p:cNvPicPr>
            <a:picLocks noChangeAspect="1" noChangeArrowheads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73009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centuries, scientists began to examine the Earth in great detail	</a:t>
            </a:r>
          </a:p>
          <a:p>
            <a:pPr lvl="1"/>
            <a:r>
              <a:rPr lang="en-US" dirty="0" smtClean="0"/>
              <a:t>Discovered Earth was very old, changed slowly over a long period of time by natural forces like weather</a:t>
            </a:r>
          </a:p>
          <a:p>
            <a:pPr lvl="2"/>
            <a:r>
              <a:rPr lang="en-US" dirty="0" smtClean="0"/>
              <a:t>Influenced Darwin’s thoughts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o.uwinnipeg.ca/~simmons/16cm05/1116/ly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3120411"/>
          </a:xfrm>
          <a:prstGeom prst="rect">
            <a:avLst/>
          </a:prstGeom>
          <a:noFill/>
        </p:spPr>
      </p:pic>
      <p:pic>
        <p:nvPicPr>
          <p:cNvPr id="9218" name="Picture 2" descr="http://www.nndb.com/people/213/000104898/james-hutton-1-sized.jp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2343150" cy="3038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James Hutton</a:t>
            </a:r>
          </a:p>
          <a:p>
            <a:pPr lvl="1"/>
            <a:r>
              <a:rPr lang="en-US" dirty="0" smtClean="0"/>
              <a:t>1788, proposed rocks, mountains, and valleys had been changed gradually by rain, heat, cold, volcanic activity, and other natural forces</a:t>
            </a:r>
          </a:p>
          <a:p>
            <a:pPr lvl="2"/>
            <a:r>
              <a:rPr lang="en-US" dirty="0" smtClean="0"/>
              <a:t>Because these events occur slowly, he argued that Earth had to more than a few thousand years old</a:t>
            </a:r>
          </a:p>
          <a:p>
            <a:r>
              <a:rPr lang="en-US" dirty="0" smtClean="0"/>
              <a:t>1830, Charles Lyell agreed that Earth had changed slowly and gradually over time</a:t>
            </a:r>
          </a:p>
          <a:p>
            <a:pPr lvl="2"/>
            <a:r>
              <a:rPr lang="en-US" dirty="0" smtClean="0"/>
              <a:t>Further evidence suggested that the land is constantly moving and shifting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morayeel.louisiana.edu/SeaweedsLab/Gavio/foss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"/>
            <a:ext cx="3962400" cy="4235344"/>
          </a:xfrm>
          <a:prstGeom prst="rect">
            <a:avLst/>
          </a:prstGeom>
          <a:noFill/>
        </p:spPr>
      </p:pic>
      <p:pic>
        <p:nvPicPr>
          <p:cNvPr id="8198" name="Picture 6" descr="http://news.nationalgeographic.com/news/bigphotos/images/070424-forest-fossils_big.jp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5201365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scientists found evidence that life on Earth had changed over time</a:t>
            </a:r>
          </a:p>
          <a:p>
            <a:pPr lvl="1"/>
            <a:r>
              <a:rPr lang="en-US" dirty="0" smtClean="0"/>
              <a:t>Discovered fossils in stones</a:t>
            </a:r>
          </a:p>
          <a:p>
            <a:pPr lvl="2"/>
            <a:r>
              <a:rPr lang="en-US" dirty="0" smtClean="0"/>
              <a:t>Fossils= preserved remains of ancient organisms</a:t>
            </a:r>
            <a:endParaRPr lang="en-US" dirty="0"/>
          </a:p>
        </p:txBody>
      </p:sp>
      <p:pic>
        <p:nvPicPr>
          <p:cNvPr id="8194" name="Picture 2" descr="http://www.treasure-hunting-team.com/Pictures/Fossil-Fi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68969"/>
            <a:ext cx="4724400" cy="3089031"/>
          </a:xfrm>
          <a:prstGeom prst="rect">
            <a:avLst/>
          </a:prstGeom>
          <a:noFill/>
        </p:spPr>
      </p:pic>
      <p:pic>
        <p:nvPicPr>
          <p:cNvPr id="8196" name="Picture 4" descr="http://www.earthhistory.org.uk/wp-content/crayfi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53231"/>
            <a:ext cx="4419600" cy="3104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Geologic Time Scale: A clock in the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Biologists and geologists date the Earth’s past with the help of a record in the rocks called the </a:t>
            </a:r>
            <a:r>
              <a:rPr lang="en-US" b="1" dirty="0" smtClean="0"/>
              <a:t>geologic time scale</a:t>
            </a:r>
          </a:p>
          <a:p>
            <a:r>
              <a:rPr lang="en-US" dirty="0" smtClean="0"/>
              <a:t>More than 100 years ago, researchers noticed that certain layers of rock often appeared in the same vertical order wherever they were found</a:t>
            </a:r>
          </a:p>
          <a:p>
            <a:pPr lvl="1"/>
            <a:r>
              <a:rPr lang="en-US" dirty="0" smtClean="0"/>
              <a:t>It is the position of the layers relative to each other that determines their age</a:t>
            </a:r>
          </a:p>
          <a:p>
            <a:pPr lvl="2"/>
            <a:r>
              <a:rPr lang="en-US" dirty="0" smtClean="0"/>
              <a:t>Helped geologists assemble a column of rocks in which each layer represented a different period of time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Geologic Time Scale: A clock in the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Relative dating= a technique used by scientists to determine the age of fossils relative to other fossils in different layers of rock</a:t>
            </a:r>
          </a:p>
          <a:p>
            <a:pPr lvl="1"/>
            <a:r>
              <a:rPr lang="en-US" dirty="0" smtClean="0"/>
              <a:t>Not ACTUAL because scientists did not know how long it took for the layers to form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suoncampus.com/images/blog/evolution-of-m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30" y="228600"/>
            <a:ext cx="915663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culty.southwest.tn.edu/rburkett/GB%20Pr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 the middle of this century, our growing understanding or radioactivity provided scientists with a tool that could help determine the ACTUAL age of rocks</a:t>
            </a:r>
          </a:p>
          <a:p>
            <a:pPr lvl="1"/>
            <a:r>
              <a:rPr lang="en-US" dirty="0" smtClean="0"/>
              <a:t>Rocks are made up of elements, some are radioactive</a:t>
            </a:r>
          </a:p>
          <a:p>
            <a:pPr lvl="2"/>
            <a:r>
              <a:rPr lang="en-US" dirty="0" smtClean="0"/>
              <a:t>Radioactive elements decay, or break down, into nonradioactive elements at a very steady rate</a:t>
            </a:r>
          </a:p>
          <a:p>
            <a:pPr lvl="3"/>
            <a:r>
              <a:rPr lang="en-US" dirty="0" smtClean="0"/>
              <a:t>Rate of decay is measured in the unit of half-life</a:t>
            </a:r>
          </a:p>
          <a:p>
            <a:pPr lvl="4"/>
            <a:r>
              <a:rPr lang="en-US" dirty="0" smtClean="0"/>
              <a:t>Half-life= the length of time required for half the radioactive atoms in a sample to decay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ysics.uoregon.edu/~jimbrau/BrauImNew/Chap07/FG07_23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60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radioactive element has a different half-life</a:t>
            </a:r>
          </a:p>
          <a:p>
            <a:r>
              <a:rPr lang="en-US" dirty="0" smtClean="0"/>
              <a:t>Carbon-14 is particularly useful because it can be used to date material that was once alive, such as bones, or to date objects that contain once-living material</a:t>
            </a:r>
          </a:p>
          <a:p>
            <a:pPr lvl="1"/>
            <a:r>
              <a:rPr lang="en-US" dirty="0" smtClean="0"/>
              <a:t>Because carbon-14 is in the atmosphere, living things take it into their bodies while they are alive</a:t>
            </a:r>
          </a:p>
          <a:p>
            <a:pPr lvl="1"/>
            <a:r>
              <a:rPr lang="en-US" dirty="0" smtClean="0"/>
              <a:t>After an organism dies, it no longer takes in carbon-14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traces of radioactive isotopes enable scientists to calculate the actual age of a sample = </a:t>
            </a:r>
            <a:r>
              <a:rPr lang="en-US" b="1" dirty="0" smtClean="0"/>
              <a:t>radioactive dating</a:t>
            </a:r>
          </a:p>
          <a:p>
            <a:pPr lvl="1"/>
            <a:r>
              <a:rPr lang="en-US" b="1" dirty="0" smtClean="0"/>
              <a:t>Earth is about 4.5 billion years old</a:t>
            </a:r>
          </a:p>
          <a:p>
            <a:r>
              <a:rPr lang="en-US" dirty="0" smtClean="0"/>
              <a:t>Scientists have divided the 4.5 billion years into large units called </a:t>
            </a:r>
            <a:r>
              <a:rPr lang="en-US" b="1" dirty="0" err="1" smtClean="0"/>
              <a:t>eras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b="1" dirty="0" err="1" smtClean="0">
                <a:sym typeface="Wingdings" pitchFamily="2" charset="2"/>
              </a:rPr>
              <a:t>periods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b="1" dirty="0" err="1" smtClean="0">
                <a:sym typeface="Wingdings" pitchFamily="2" charset="2"/>
              </a:rPr>
              <a:t>epochs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Do not have standard lengths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www.dkimages.com/discover/previews/892/20236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048125" cy="3981450"/>
          </a:xfrm>
          <a:prstGeom prst="rect">
            <a:avLst/>
          </a:prstGeom>
          <a:noFill/>
        </p:spPr>
      </p:pic>
      <p:pic>
        <p:nvPicPr>
          <p:cNvPr id="18440" name="Picture 8" descr="http://holbrookcustomtile.com/showcase/d/121-2/web-foss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479990"/>
            <a:ext cx="3352800" cy="3378009"/>
          </a:xfrm>
          <a:prstGeom prst="rect">
            <a:avLst/>
          </a:prstGeom>
          <a:noFill/>
        </p:spPr>
      </p:pic>
      <p:pic>
        <p:nvPicPr>
          <p:cNvPr id="18434" name="Picture 2" descr="http://www.sculpturegallery.com/three/fossil_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21694" cy="3886200"/>
          </a:xfrm>
          <a:prstGeom prst="rect">
            <a:avLst/>
          </a:prstGeom>
          <a:noFill/>
        </p:spPr>
      </p:pic>
      <p:pic>
        <p:nvPicPr>
          <p:cNvPr id="18438" name="Picture 6" descr="http://www.abc.net.au/beasts/evidence/prog1/images/evi_fossil1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3810000" cy="3000375"/>
          </a:xfrm>
          <a:prstGeom prst="rect">
            <a:avLst/>
          </a:prstGeom>
          <a:noFill/>
        </p:spPr>
      </p:pic>
      <p:pic>
        <p:nvPicPr>
          <p:cNvPr id="18436" name="Picture 4" descr="http://www.nhc.ed.ac.uk/images/collections/mammals/bats/foss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2895600" cy="41632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Fossil Record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Fossils Form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Fossil Evidence: Problems in Assembling the Puzzle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What the Fossil Record Tells Us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topteryx fengningensis Cretaceous bird with feath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192" y="2819400"/>
            <a:ext cx="3632808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Biologists have learned about animals and plants that lived long ago by examining preserved traces of those organisms, or fossils</a:t>
            </a:r>
          </a:p>
          <a:p>
            <a:r>
              <a:rPr lang="en-US" dirty="0" smtClean="0"/>
              <a:t>Many different types of fossils</a:t>
            </a:r>
          </a:p>
          <a:p>
            <a:pPr lvl="1"/>
            <a:r>
              <a:rPr lang="en-US" dirty="0" smtClean="0"/>
              <a:t>Large and complete</a:t>
            </a:r>
          </a:p>
          <a:p>
            <a:pPr lvl="1"/>
            <a:r>
              <a:rPr lang="en-US" dirty="0" smtClean="0"/>
              <a:t>Small and incomplete</a:t>
            </a:r>
          </a:p>
          <a:p>
            <a:r>
              <a:rPr lang="en-US" dirty="0" smtClean="0"/>
              <a:t>Most fossils Darwin found were so strange that they resemble creatures from science fiction films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these organisms leave their remains in stone?</a:t>
            </a:r>
          </a:p>
          <a:p>
            <a:r>
              <a:rPr lang="en-US" dirty="0" smtClean="0"/>
              <a:t>How do fossil remains help to explain the history of life on Earth?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cience-graphics.net/portfolio/images/1_15_Juna_Kurihara_FossilFormation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3567" y="1"/>
            <a:ext cx="9267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h4.ggpht.com/_3hQsmO22TBY/Rc-5MPhsNfI/AAAAAAAAAgA/ZXmbPYmLooY/IMG_4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Fossils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 a great deal on chance</a:t>
            </a:r>
          </a:p>
          <a:p>
            <a:r>
              <a:rPr lang="en-US" dirty="0" smtClean="0"/>
              <a:t>In cold places</a:t>
            </a:r>
          </a:p>
          <a:p>
            <a:pPr lvl="1"/>
            <a:r>
              <a:rPr lang="en-US" dirty="0" smtClean="0"/>
              <a:t>fell into crevasses in ice or became trapped in snow</a:t>
            </a:r>
          </a:p>
          <a:p>
            <a:r>
              <a:rPr lang="en-US" dirty="0" smtClean="0"/>
              <a:t>Insects and other animals </a:t>
            </a:r>
          </a:p>
          <a:p>
            <a:pPr lvl="1"/>
            <a:r>
              <a:rPr lang="en-US" dirty="0" smtClean="0"/>
              <a:t>trapped in the sticky tree sap (amber)</a:t>
            </a:r>
          </a:p>
          <a:p>
            <a:r>
              <a:rPr lang="en-US" dirty="0" smtClean="0"/>
              <a:t>animals became trapped in peat bogs, quicksand, or tar pits</a:t>
            </a:r>
          </a:p>
          <a:p>
            <a:pPr lvl="3"/>
            <a:r>
              <a:rPr lang="en-US" dirty="0" smtClean="0"/>
              <a:t>Helped protect from decay and preserved it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and Life’s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</a:p>
          <a:p>
            <a:r>
              <a:rPr lang="en-US" dirty="0" smtClean="0"/>
              <a:t>The Diversity of Life</a:t>
            </a:r>
          </a:p>
          <a:p>
            <a:r>
              <a:rPr lang="en-US" dirty="0" smtClean="0"/>
              <a:t>Fitness: To Survive and Reproduce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moorlandschool.co.uk/earth/earth_science/utah_sandstone.jpg"/>
          <p:cNvPicPr>
            <a:picLocks noChangeAspect="1" noChangeArrowheads="1"/>
          </p:cNvPicPr>
          <p:nvPr/>
        </p:nvPicPr>
        <p:blipFill>
          <a:blip r:embed="rId2">
            <a:lum bright="28000" contrast="-12000"/>
          </a:blip>
          <a:srcRect/>
          <a:stretch>
            <a:fillRect/>
          </a:stretch>
        </p:blipFill>
        <p:spPr bwMode="auto">
          <a:xfrm>
            <a:off x="1066800" y="0"/>
            <a:ext cx="6705600" cy="6839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Fossils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fossils found in sedimentary rock</a:t>
            </a:r>
          </a:p>
          <a:p>
            <a:pPr lvl="1"/>
            <a:r>
              <a:rPr lang="en-US" dirty="0" smtClean="0"/>
              <a:t>Sedimentary rock-formed when exposure to rain, heat, and cold breaks down existing rocks into small particles of sand, silt, and clay</a:t>
            </a:r>
          </a:p>
          <a:p>
            <a:pPr lvl="1"/>
            <a:r>
              <a:rPr lang="en-US" dirty="0" smtClean="0"/>
              <a:t>Particles carried by streams and rivers into lakes or seas</a:t>
            </a:r>
          </a:p>
          <a:p>
            <a:pPr lvl="2"/>
            <a:r>
              <a:rPr lang="en-US" dirty="0" smtClean="0"/>
              <a:t>Heavier than </a:t>
            </a:r>
            <a:r>
              <a:rPr lang="en-US" dirty="0" err="1" smtClean="0"/>
              <a:t>water</a:t>
            </a:r>
            <a:r>
              <a:rPr lang="en-US" dirty="0" err="1" smtClean="0">
                <a:sym typeface="Wingdings" pitchFamily="2" charset="2"/>
              </a:rPr>
              <a:t>sink</a:t>
            </a:r>
            <a:r>
              <a:rPr lang="en-US" dirty="0" smtClean="0">
                <a:sym typeface="Wingdings" pitchFamily="2" charset="2"/>
              </a:rPr>
              <a:t> to bottom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Build up </a:t>
            </a:r>
          </a:p>
          <a:p>
            <a:pPr lvl="4"/>
            <a:r>
              <a:rPr lang="en-US" dirty="0" smtClean="0">
                <a:sym typeface="Wingdings" pitchFamily="2" charset="2"/>
              </a:rPr>
              <a:t>Pressure compresses the sediments and slowly turns them into rock</a:t>
            </a:r>
          </a:p>
          <a:p>
            <a:pPr lvl="5"/>
            <a:r>
              <a:rPr lang="en-US" dirty="0" smtClean="0">
                <a:sym typeface="Wingdings" pitchFamily="2" charset="2"/>
              </a:rPr>
              <a:t>Preserves remains of dead organisms</a:t>
            </a:r>
          </a:p>
        </p:txBody>
      </p:sp>
      <p:sp>
        <p:nvSpPr>
          <p:cNvPr id="6" name="SMARTPenAnnotation11"/>
          <p:cNvSpPr/>
          <p:nvPr/>
        </p:nvSpPr>
        <p:spPr>
          <a:xfrm>
            <a:off x="4331970" y="2074553"/>
            <a:ext cx="2786063" cy="68564"/>
          </a:xfrm>
          <a:custGeom>
            <a:avLst/>
            <a:gdLst/>
            <a:ahLst/>
            <a:cxnLst/>
            <a:rect l="0" t="0" r="0" b="0"/>
            <a:pathLst>
              <a:path w="2786063" h="68564">
                <a:moveTo>
                  <a:pt x="0" y="34282"/>
                </a:moveTo>
                <a:lnTo>
                  <a:pt x="77861" y="34282"/>
                </a:lnTo>
                <a:lnTo>
                  <a:pt x="98580" y="35234"/>
                </a:lnTo>
                <a:lnTo>
                  <a:pt x="119060" y="36822"/>
                </a:lnTo>
                <a:lnTo>
                  <a:pt x="139381" y="38832"/>
                </a:lnTo>
                <a:lnTo>
                  <a:pt x="217044" y="37121"/>
                </a:lnTo>
                <a:lnTo>
                  <a:pt x="232326" y="38079"/>
                </a:lnTo>
                <a:lnTo>
                  <a:pt x="246324" y="39671"/>
                </a:lnTo>
                <a:lnTo>
                  <a:pt x="272037" y="41439"/>
                </a:lnTo>
                <a:lnTo>
                  <a:pt x="295212" y="43178"/>
                </a:lnTo>
                <a:lnTo>
                  <a:pt x="305393" y="44975"/>
                </a:lnTo>
                <a:lnTo>
                  <a:pt x="315038" y="47125"/>
                </a:lnTo>
                <a:lnTo>
                  <a:pt x="325278" y="48559"/>
                </a:lnTo>
                <a:lnTo>
                  <a:pt x="346815" y="50152"/>
                </a:lnTo>
                <a:lnTo>
                  <a:pt x="356940" y="51530"/>
                </a:lnTo>
                <a:lnTo>
                  <a:pt x="366548" y="53400"/>
                </a:lnTo>
                <a:lnTo>
                  <a:pt x="375810" y="55600"/>
                </a:lnTo>
                <a:lnTo>
                  <a:pt x="384842" y="57066"/>
                </a:lnTo>
                <a:lnTo>
                  <a:pt x="411207" y="59130"/>
                </a:lnTo>
                <a:lnTo>
                  <a:pt x="485151" y="59923"/>
                </a:lnTo>
                <a:lnTo>
                  <a:pt x="617055" y="59989"/>
                </a:lnTo>
                <a:lnTo>
                  <a:pt x="634255" y="59040"/>
                </a:lnTo>
                <a:lnTo>
                  <a:pt x="648579" y="57455"/>
                </a:lnTo>
                <a:lnTo>
                  <a:pt x="660986" y="55445"/>
                </a:lnTo>
                <a:lnTo>
                  <a:pt x="678782" y="54106"/>
                </a:lnTo>
                <a:lnTo>
                  <a:pt x="746479" y="52220"/>
                </a:lnTo>
                <a:lnTo>
                  <a:pt x="807178" y="50709"/>
                </a:lnTo>
                <a:lnTo>
                  <a:pt x="822916" y="49043"/>
                </a:lnTo>
                <a:lnTo>
                  <a:pt x="837218" y="46980"/>
                </a:lnTo>
                <a:lnTo>
                  <a:pt x="863898" y="45605"/>
                </a:lnTo>
                <a:lnTo>
                  <a:pt x="939262" y="44076"/>
                </a:lnTo>
                <a:lnTo>
                  <a:pt x="970027" y="42716"/>
                </a:lnTo>
                <a:lnTo>
                  <a:pt x="994347" y="40857"/>
                </a:lnTo>
                <a:lnTo>
                  <a:pt x="1014371" y="38666"/>
                </a:lnTo>
                <a:lnTo>
                  <a:pt x="1033434" y="37204"/>
                </a:lnTo>
                <a:lnTo>
                  <a:pt x="1093285" y="35148"/>
                </a:lnTo>
                <a:lnTo>
                  <a:pt x="1535086" y="34285"/>
                </a:lnTo>
                <a:lnTo>
                  <a:pt x="1566316" y="36189"/>
                </a:lnTo>
                <a:lnTo>
                  <a:pt x="1696311" y="46065"/>
                </a:lnTo>
                <a:lnTo>
                  <a:pt x="1770868" y="49044"/>
                </a:lnTo>
                <a:lnTo>
                  <a:pt x="1810181" y="51743"/>
                </a:lnTo>
                <a:lnTo>
                  <a:pt x="1949758" y="64683"/>
                </a:lnTo>
                <a:lnTo>
                  <a:pt x="1968494" y="65979"/>
                </a:lnTo>
                <a:lnTo>
                  <a:pt x="2024033" y="68060"/>
                </a:lnTo>
                <a:lnTo>
                  <a:pt x="2108876" y="68563"/>
                </a:lnTo>
                <a:lnTo>
                  <a:pt x="2133617" y="67615"/>
                </a:lnTo>
                <a:lnTo>
                  <a:pt x="2179539" y="64019"/>
                </a:lnTo>
                <a:lnTo>
                  <a:pt x="2201691" y="61726"/>
                </a:lnTo>
                <a:lnTo>
                  <a:pt x="2241545" y="56639"/>
                </a:lnTo>
                <a:lnTo>
                  <a:pt x="2266840" y="51092"/>
                </a:lnTo>
                <a:lnTo>
                  <a:pt x="2296087" y="43583"/>
                </a:lnTo>
                <a:lnTo>
                  <a:pt x="2327967" y="34768"/>
                </a:lnTo>
                <a:lnTo>
                  <a:pt x="2386250" y="19893"/>
                </a:lnTo>
                <a:lnTo>
                  <a:pt x="2413793" y="13259"/>
                </a:lnTo>
                <a:lnTo>
                  <a:pt x="2435013" y="8837"/>
                </a:lnTo>
                <a:lnTo>
                  <a:pt x="2452016" y="5888"/>
                </a:lnTo>
                <a:lnTo>
                  <a:pt x="2466210" y="3923"/>
                </a:lnTo>
                <a:lnTo>
                  <a:pt x="2477577" y="2612"/>
                </a:lnTo>
                <a:lnTo>
                  <a:pt x="2539989" y="509"/>
                </a:lnTo>
                <a:lnTo>
                  <a:pt x="2736224" y="0"/>
                </a:lnTo>
                <a:lnTo>
                  <a:pt x="2743311" y="950"/>
                </a:lnTo>
                <a:lnTo>
                  <a:pt x="2749941" y="2536"/>
                </a:lnTo>
                <a:lnTo>
                  <a:pt x="2756267" y="4545"/>
                </a:lnTo>
                <a:lnTo>
                  <a:pt x="2761436" y="5885"/>
                </a:lnTo>
                <a:lnTo>
                  <a:pt x="2765835" y="6778"/>
                </a:lnTo>
                <a:lnTo>
                  <a:pt x="2786062" y="171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Fossil Evidence: Problems in Assembling the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Fossil record is not as complete as we would like it to be</a:t>
            </a:r>
          </a:p>
          <a:p>
            <a:pPr lvl="1"/>
            <a:r>
              <a:rPr lang="en-US" dirty="0" smtClean="0"/>
              <a:t>Many organisms die without leaving a trace</a:t>
            </a:r>
          </a:p>
          <a:p>
            <a:r>
              <a:rPr lang="en-US" dirty="0" smtClean="0"/>
              <a:t>Finding fossils is difficult if not impossible	</a:t>
            </a:r>
          </a:p>
          <a:p>
            <a:pPr lvl="1"/>
            <a:r>
              <a:rPr lang="en-US" dirty="0" smtClean="0"/>
              <a:t>Fossils may be exposed by weather </a:t>
            </a:r>
          </a:p>
          <a:p>
            <a:pPr lvl="2"/>
            <a:r>
              <a:rPr lang="en-US" dirty="0" smtClean="0"/>
              <a:t>Grand Canyon</a:t>
            </a:r>
          </a:p>
          <a:p>
            <a:r>
              <a:rPr lang="en-US" dirty="0" smtClean="0"/>
              <a:t>Quality of fossil preservation varies</a:t>
            </a:r>
          </a:p>
          <a:p>
            <a:pPr lvl="1"/>
            <a:r>
              <a:rPr lang="en-US" dirty="0" smtClean="0"/>
              <a:t>Some so perfectly that we can see the microscopic structure of tiny bones and feathers</a:t>
            </a:r>
          </a:p>
          <a:p>
            <a:pPr lvl="1"/>
            <a:r>
              <a:rPr lang="en-US" dirty="0" smtClean="0"/>
              <a:t>Some not preserved well</a:t>
            </a:r>
          </a:p>
          <a:p>
            <a:pPr lvl="2"/>
            <a:r>
              <a:rPr lang="en-US" dirty="0" smtClean="0"/>
              <a:t>Reconstruct from pieces</a:t>
            </a:r>
          </a:p>
          <a:p>
            <a:r>
              <a:rPr lang="en-US" dirty="0" smtClean="0"/>
              <a:t>To accurately date a fossil, scientists look for a sample of rock from the same geological layer and test its age by radioactive dating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Fossil Record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paleontologist=scientist that studies fossils</a:t>
            </a:r>
          </a:p>
          <a:p>
            <a:pPr lvl="1"/>
            <a:r>
              <a:rPr lang="en-US" dirty="0" smtClean="0"/>
              <a:t>Have collected millions of fossils</a:t>
            </a:r>
          </a:p>
          <a:p>
            <a:pPr lvl="2"/>
            <a:r>
              <a:rPr lang="en-US" dirty="0" smtClean="0"/>
              <a:t>Fossil record</a:t>
            </a:r>
          </a:p>
          <a:p>
            <a:pPr lvl="3"/>
            <a:r>
              <a:rPr lang="en-US" dirty="0" smtClean="0"/>
              <a:t>Represents the preserved collective history  of Earth’s organisms</a:t>
            </a:r>
          </a:p>
          <a:p>
            <a:pPr lvl="3"/>
            <a:r>
              <a:rPr lang="en-US" dirty="0" smtClean="0"/>
              <a:t>Shows the probable relationships between ancient animals whose evolutionary line gave rise to modern animals</a:t>
            </a:r>
          </a:p>
          <a:p>
            <a:pPr lvl="3"/>
            <a:r>
              <a:rPr lang="en-US" dirty="0" smtClean="0"/>
              <a:t>Tells of major changes that occurred in Earth’s climate and geography</a:t>
            </a:r>
          </a:p>
          <a:p>
            <a:pPr lvl="4"/>
            <a:r>
              <a:rPr lang="en-US" dirty="0" smtClean="0"/>
              <a:t>Shark tooth in AZ</a:t>
            </a:r>
          </a:p>
          <a:p>
            <a:pPr lvl="4"/>
            <a:r>
              <a:rPr lang="en-US" dirty="0" smtClean="0"/>
              <a:t>Giant fern in Canada</a:t>
            </a:r>
          </a:p>
          <a:p>
            <a:pPr lvl="3"/>
            <a:r>
              <a:rPr lang="en-US" dirty="0" smtClean="0"/>
              <a:t>Change followed change on Earth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from Living Organisms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Similarities in Early Development</a:t>
            </a:r>
          </a:p>
          <a:p>
            <a:r>
              <a:rPr lang="en-US" dirty="0" smtClean="0"/>
              <a:t>Similarities in Body Structure</a:t>
            </a:r>
          </a:p>
          <a:p>
            <a:r>
              <a:rPr lang="en-US" dirty="0" smtClean="0"/>
              <a:t>Similarities in Chemical Compounds</a:t>
            </a:r>
          </a:p>
          <a:p>
            <a:r>
              <a:rPr lang="en-US" dirty="0" smtClean="0"/>
              <a:t>What Homologies Tell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www.cfgbiotech.com/mouse_transgenesis/images/mouse_embryo.jpg"/>
          <p:cNvPicPr>
            <a:picLocks noChangeAspect="1" noChangeArrowheads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 bwMode="auto">
          <a:xfrm>
            <a:off x="6035040" y="0"/>
            <a:ext cx="3108960" cy="3886200"/>
          </a:xfrm>
          <a:prstGeom prst="rect">
            <a:avLst/>
          </a:prstGeom>
          <a:noFill/>
        </p:spPr>
      </p:pic>
      <p:pic>
        <p:nvPicPr>
          <p:cNvPr id="10248" name="Picture 8" descr="http://neatorama.cachefly.net/images/2006-12/cat-embryo.jpg"/>
          <p:cNvPicPr>
            <a:picLocks noChangeAspect="1" noChangeArrowheads="1"/>
          </p:cNvPicPr>
          <p:nvPr/>
        </p:nvPicPr>
        <p:blipFill>
          <a:blip r:embed="rId3">
            <a:lum bright="51000" contrast="-3000"/>
          </a:blip>
          <a:srcRect/>
          <a:stretch>
            <a:fillRect/>
          </a:stretch>
        </p:blipFill>
        <p:spPr bwMode="auto">
          <a:xfrm>
            <a:off x="0" y="0"/>
            <a:ext cx="3638550" cy="2924175"/>
          </a:xfrm>
          <a:prstGeom prst="rect">
            <a:avLst/>
          </a:prstGeom>
          <a:noFill/>
        </p:spPr>
      </p:pic>
      <p:pic>
        <p:nvPicPr>
          <p:cNvPr id="10244" name="Picture 4" descr="http://www.channel4.com/science/microsites/A/animals_in_the_womb/images/gallery/gallery_2.jpg"/>
          <p:cNvPicPr>
            <a:picLocks noChangeAspect="1" noChangeArrowheads="1"/>
          </p:cNvPicPr>
          <p:nvPr/>
        </p:nvPicPr>
        <p:blipFill>
          <a:blip r:embed="rId4">
            <a:lum bright="23000"/>
          </a:blip>
          <a:srcRect/>
          <a:stretch>
            <a:fillRect/>
          </a:stretch>
        </p:blipFill>
        <p:spPr bwMode="auto">
          <a:xfrm>
            <a:off x="3124200" y="533400"/>
            <a:ext cx="3759200" cy="2819400"/>
          </a:xfrm>
          <a:prstGeom prst="rect">
            <a:avLst/>
          </a:prstGeom>
          <a:noFill/>
        </p:spPr>
      </p:pic>
      <p:pic>
        <p:nvPicPr>
          <p:cNvPr id="10246" name="Picture 6" descr="http://www.dost-dongnai.gov.vn/portals/0/tinkhcn/200811/20081112/ph%C3%B4i.jpg"/>
          <p:cNvPicPr>
            <a:picLocks noChangeAspect="1" noChangeArrowheads="1"/>
          </p:cNvPicPr>
          <p:nvPr/>
        </p:nvPicPr>
        <p:blipFill>
          <a:blip r:embed="rId5">
            <a:lum bright="38000"/>
          </a:blip>
          <a:srcRect/>
          <a:stretch>
            <a:fillRect/>
          </a:stretch>
        </p:blipFill>
        <p:spPr bwMode="auto">
          <a:xfrm>
            <a:off x="3683000" y="3581400"/>
            <a:ext cx="5461000" cy="3276600"/>
          </a:xfrm>
          <a:prstGeom prst="rect">
            <a:avLst/>
          </a:prstGeom>
          <a:noFill/>
        </p:spPr>
      </p:pic>
      <p:pic>
        <p:nvPicPr>
          <p:cNvPr id="10242" name="Picture 2" descr="http://bp0.blogger.com/_8H5quBnE6yY/R2Hl-uGrIuI/AAAAAAAAAR0/5A6FQd8aS0k/s400/Picture9.jpg"/>
          <p:cNvPicPr>
            <a:picLocks noChangeAspect="1" noChangeArrowheads="1"/>
          </p:cNvPicPr>
          <p:nvPr/>
        </p:nvPicPr>
        <p:blipFill>
          <a:blip r:embed="rId6">
            <a:lum bright="43000"/>
          </a:blip>
          <a:srcRect/>
          <a:stretch>
            <a:fillRect/>
          </a:stretch>
        </p:blipFill>
        <p:spPr bwMode="auto">
          <a:xfrm>
            <a:off x="0" y="2601017"/>
            <a:ext cx="3810000" cy="42569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scientists noticed that the embryos of many different animals were very similar</a:t>
            </a:r>
          </a:p>
          <a:p>
            <a:pPr lvl="1"/>
            <a:r>
              <a:rPr lang="en-US" b="1" dirty="0" smtClean="0"/>
              <a:t>Embryos=organisms at early stages of development</a:t>
            </a:r>
          </a:p>
          <a:p>
            <a:pPr lvl="2"/>
            <a:r>
              <a:rPr lang="en-US" dirty="0" smtClean="0"/>
              <a:t>What do these similarities mean?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of vertebrate embryos show that similar genes are at work</a:t>
            </a:r>
          </a:p>
          <a:p>
            <a:pPr lvl="1"/>
            <a:r>
              <a:rPr lang="en-US" dirty="0" smtClean="0"/>
              <a:t>All share the same basic control mechanism</a:t>
            </a:r>
          </a:p>
          <a:p>
            <a:pPr lvl="1"/>
            <a:endParaRPr lang="en-US" dirty="0"/>
          </a:p>
        </p:txBody>
      </p:sp>
      <p:pic>
        <p:nvPicPr>
          <p:cNvPr id="9222" name="Picture 6" descr="http://www.sciencehelpdesk.com/img/bg3_4/EmbryonicDevelopmentComplet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03777"/>
            <a:ext cx="6457950" cy="375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ancestors of these animals passed on a single genetic pattern of development to their descendants</a:t>
            </a:r>
          </a:p>
          <a:p>
            <a:pPr lvl="1"/>
            <a:r>
              <a:rPr lang="en-US" dirty="0" smtClean="0"/>
              <a:t>Mutations</a:t>
            </a:r>
          </a:p>
          <a:p>
            <a:pPr lvl="2"/>
            <a:r>
              <a:rPr lang="en-US" dirty="0" smtClean="0"/>
              <a:t>Good or bad?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acted on mutations</a:t>
            </a:r>
          </a:p>
          <a:p>
            <a:pPr lvl="1"/>
            <a:r>
              <a:rPr lang="en-US" dirty="0" smtClean="0"/>
              <a:t>Over time, these changes produced new animals whose adult bodies were as different from each other as fishes and horses are</a:t>
            </a:r>
          </a:p>
          <a:p>
            <a:pPr lvl="2"/>
            <a:r>
              <a:rPr lang="en-US" dirty="0" smtClean="0"/>
              <a:t>Lethal was eliminated by natural selection</a:t>
            </a:r>
          </a:p>
          <a:p>
            <a:pPr lvl="2"/>
            <a:r>
              <a:rPr lang="en-US" dirty="0" smtClean="0"/>
              <a:t>Successful were likely retained</a:t>
            </a:r>
          </a:p>
          <a:p>
            <a:pPr lvl="3"/>
            <a:r>
              <a:rPr lang="en-US" dirty="0" smtClean="0"/>
              <a:t>Genes that control the earliest stages of development remain unchanged</a:t>
            </a:r>
          </a:p>
          <a:p>
            <a:pPr lvl="4"/>
            <a:r>
              <a:rPr lang="en-US" dirty="0" smtClean="0"/>
              <a:t>Embryos of different species resemble each other</a:t>
            </a:r>
          </a:p>
          <a:p>
            <a:pPr lvl="5"/>
            <a:r>
              <a:rPr lang="en-US" dirty="0" smtClean="0"/>
              <a:t>Evidence for evolution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Embryos look very similar</a:t>
            </a:r>
          </a:p>
          <a:p>
            <a:pPr lvl="1"/>
            <a:r>
              <a:rPr lang="en-US" dirty="0" smtClean="0"/>
              <a:t>As they mature, limbs grow into arms, wings, legs, and flippers that differ greatly in form and function</a:t>
            </a:r>
          </a:p>
          <a:p>
            <a:pPr lvl="2"/>
            <a:r>
              <a:rPr lang="en-US" dirty="0" smtClean="0"/>
              <a:t>Evolve in a series of evolutionary changes that changed the structure and appearance of ancient animals</a:t>
            </a:r>
          </a:p>
          <a:p>
            <a:pPr lvl="3"/>
            <a:r>
              <a:rPr lang="en-US" dirty="0" smtClean="0"/>
              <a:t>Based on same pattern of bones</a:t>
            </a:r>
          </a:p>
          <a:p>
            <a:pPr lvl="4"/>
            <a:r>
              <a:rPr lang="en-US" dirty="0" smtClean="0"/>
              <a:t>Adapted in a different way </a:t>
            </a:r>
          </a:p>
          <a:p>
            <a:pPr lvl="5"/>
            <a:r>
              <a:rPr lang="en-US" dirty="0" smtClean="0"/>
              <a:t>Help organism survive in environment</a:t>
            </a:r>
          </a:p>
          <a:p>
            <a:pPr lvl="6"/>
            <a:r>
              <a:rPr lang="en-US" b="1" dirty="0" smtClean="0"/>
              <a:t>Homologous structures=same needs but develop from the same body parts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taggart.glg.msu.edu/isb200/HOM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4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changes over time, or evolves.</a:t>
            </a:r>
          </a:p>
          <a:p>
            <a:pPr lvl="1"/>
            <a:r>
              <a:rPr lang="en-US" dirty="0" smtClean="0"/>
              <a:t>Not enough to make evolution a science</a:t>
            </a:r>
          </a:p>
          <a:p>
            <a:pPr lvl="1"/>
            <a:r>
              <a:rPr lang="en-US" dirty="0" smtClean="0"/>
              <a:t>Constant testing of hypotheses must replace belief</a:t>
            </a:r>
          </a:p>
          <a:p>
            <a:pPr lvl="1"/>
            <a:r>
              <a:rPr lang="en-US" dirty="0" smtClean="0"/>
              <a:t>Scientists have accumulated evidence to show that organisms alive today have been produced by a long process of change over time</a:t>
            </a:r>
          </a:p>
          <a:p>
            <a:pPr lvl="2"/>
            <a:r>
              <a:rPr lang="en-US" b="1" dirty="0" smtClean="0"/>
              <a:t>Evolution</a:t>
            </a:r>
          </a:p>
          <a:p>
            <a:pPr lvl="3"/>
            <a:r>
              <a:rPr lang="en-US" b="1" dirty="0" smtClean="0"/>
              <a:t>Charles Darwin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p0.blogger.com/_nZv76VrNZYk/R3UwVrpr1zI/AAAAAAAAAVQ/jJgmbEMgCxM/s400/071006-append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105275"/>
            <a:ext cx="3714750" cy="2752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have organs that are so reduced in size or function that they are merely traces (vestiges) of similar organs in other species</a:t>
            </a:r>
          </a:p>
          <a:p>
            <a:pPr lvl="1"/>
            <a:r>
              <a:rPr lang="en-US" b="1" dirty="0" smtClean="0"/>
              <a:t>Vestigial organs</a:t>
            </a:r>
          </a:p>
          <a:p>
            <a:pPr lvl="2"/>
            <a:r>
              <a:rPr lang="en-US" dirty="0" smtClean="0"/>
              <a:t>Resemble mini legs, tails, etc…</a:t>
            </a:r>
          </a:p>
          <a:p>
            <a:pPr lvl="3"/>
            <a:r>
              <a:rPr lang="en-US" dirty="0" smtClean="0"/>
              <a:t>Why have an organ that has little or no function?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Evolutionary change</a:t>
            </a:r>
          </a:p>
          <a:p>
            <a:pPr lvl="1"/>
            <a:r>
              <a:rPr lang="en-US" dirty="0" smtClean="0"/>
              <a:t>Develop new adaptations </a:t>
            </a:r>
          </a:p>
          <a:p>
            <a:pPr lvl="2"/>
            <a:r>
              <a:rPr lang="en-US" dirty="0" smtClean="0"/>
              <a:t>Some organs lose their use/need</a:t>
            </a:r>
          </a:p>
          <a:p>
            <a:pPr lvl="3"/>
            <a:r>
              <a:rPr lang="en-US" dirty="0" smtClean="0"/>
              <a:t>Organs may be eliminated or reduced in size</a:t>
            </a:r>
          </a:p>
          <a:p>
            <a:pPr lvl="4"/>
            <a:r>
              <a:rPr lang="en-US" dirty="0" smtClean="0"/>
              <a:t>Only a remnant of what was once important</a:t>
            </a:r>
          </a:p>
          <a:p>
            <a:pPr lvl="5"/>
            <a:r>
              <a:rPr lang="en-US" dirty="0" smtClean="0"/>
              <a:t>Clue to the animal’s evolutionary ancestry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Snake</a:t>
            </a:r>
          </a:p>
          <a:p>
            <a:pPr lvl="1"/>
            <a:r>
              <a:rPr lang="en-US" dirty="0" smtClean="0"/>
              <a:t>Evolved from 4 legged ancestors</a:t>
            </a:r>
          </a:p>
          <a:p>
            <a:pPr lvl="2"/>
            <a:r>
              <a:rPr lang="en-US" dirty="0" smtClean="0"/>
              <a:t>Some pythons and boas have tiny bones that are remnant of legs</a:t>
            </a:r>
          </a:p>
          <a:p>
            <a:r>
              <a:rPr lang="en-US" dirty="0" smtClean="0"/>
              <a:t>Human</a:t>
            </a:r>
          </a:p>
          <a:p>
            <a:pPr lvl="1"/>
            <a:r>
              <a:rPr lang="en-US" dirty="0" smtClean="0"/>
              <a:t>Mini tailbones at base of spine</a:t>
            </a:r>
          </a:p>
          <a:p>
            <a:pPr lvl="1"/>
            <a:r>
              <a:rPr lang="en-US" dirty="0" smtClean="0"/>
              <a:t>Muscles that move ears</a:t>
            </a:r>
          </a:p>
          <a:p>
            <a:pPr lvl="1"/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nswersingenesis.org/home/area/magazines/tj/images/v14n2_vestigial_structu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in Chemical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share many chemical details</a:t>
            </a:r>
          </a:p>
          <a:p>
            <a:pPr lvl="1"/>
            <a:r>
              <a:rPr lang="en-US" dirty="0" smtClean="0"/>
              <a:t>Use DNA and/or RNA to carry info from one generation to the next and to control growth and development</a:t>
            </a:r>
          </a:p>
          <a:p>
            <a:pPr lvl="2"/>
            <a:r>
              <a:rPr lang="en-US" dirty="0" smtClean="0"/>
              <a:t>DNA</a:t>
            </a:r>
          </a:p>
          <a:p>
            <a:pPr lvl="3"/>
            <a:r>
              <a:rPr lang="en-US" dirty="0" smtClean="0"/>
              <a:t>Same basic structure and replication</a:t>
            </a:r>
          </a:p>
          <a:p>
            <a:pPr lvl="2"/>
            <a:r>
              <a:rPr lang="en-US" dirty="0" smtClean="0"/>
              <a:t>ATP</a:t>
            </a:r>
          </a:p>
          <a:p>
            <a:pPr lvl="3"/>
            <a:r>
              <a:rPr lang="en-US" dirty="0" smtClean="0"/>
              <a:t>Energy carrier found in all living systems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Homologies Tell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structural and biochemical similarities among living organisms are best explained by Darwin’s conclusion:</a:t>
            </a:r>
          </a:p>
          <a:p>
            <a:pPr lvl="1"/>
            <a:r>
              <a:rPr lang="en-US" dirty="0" smtClean="0"/>
              <a:t>Living organism evolved through gradual modification of earlier forms</a:t>
            </a:r>
          </a:p>
          <a:p>
            <a:pPr lvl="2"/>
            <a:r>
              <a:rPr lang="en-US" dirty="0" smtClean="0"/>
              <a:t>Descent from a common ancestor</a:t>
            </a:r>
          </a:p>
          <a:p>
            <a:r>
              <a:rPr lang="en-US" dirty="0" smtClean="0"/>
              <a:t>If organisms had arisen independently of one another, there would be very little chance that they would have similar structures and biochemistries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cbu.edu/~seisen/hom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4800"/>
            <a:ext cx="900112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days after Christmas in 1831, a young Englishman set sail on HMS Beagle for a cruise around the world</a:t>
            </a:r>
          </a:p>
          <a:p>
            <a:pPr lvl="1"/>
            <a:r>
              <a:rPr lang="en-US" dirty="0" smtClean="0"/>
              <a:t>Charles Darwin</a:t>
            </a:r>
          </a:p>
          <a:p>
            <a:pPr lvl="2"/>
            <a:r>
              <a:rPr lang="en-US" dirty="0" smtClean="0"/>
              <a:t>Revolutionize scientific thought</a:t>
            </a:r>
            <a:endParaRPr lang="en-US" dirty="0"/>
          </a:p>
        </p:txBody>
      </p:sp>
      <p:pic>
        <p:nvPicPr>
          <p:cNvPr id="19458" name="Picture 2" descr="http://faculty.maryvillecollege.edu/wbcash/Charles-Darwin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25" y="3039879"/>
            <a:ext cx="3444875" cy="381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 years, Darwin visited several continents and many remote islands</a:t>
            </a:r>
          </a:p>
          <a:p>
            <a:r>
              <a:rPr lang="en-US" dirty="0" smtClean="0"/>
              <a:t>At each new place, he collected animal and plant specimens </a:t>
            </a:r>
          </a:p>
          <a:p>
            <a:r>
              <a:rPr lang="en-US" dirty="0" smtClean="0"/>
              <a:t>Witnessed countless wonders of nature</a:t>
            </a:r>
            <a:endParaRPr lang="en-US" dirty="0"/>
          </a:p>
        </p:txBody>
      </p:sp>
      <p:pic>
        <p:nvPicPr>
          <p:cNvPr id="18434" name="Picture 2" descr="http://scrapetv.com/News/News%20Pages/Science/Images/HMS-Beagle-in-Sydney-Harbour-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4483163"/>
            <a:ext cx="3187700" cy="237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nchog.people.cofc.edu/Pics/Fishes.jpg"/>
          <p:cNvPicPr>
            <a:picLocks noChangeAspect="1" noChangeArrowheads="1"/>
          </p:cNvPicPr>
          <p:nvPr/>
        </p:nvPicPr>
        <p:blipFill>
          <a:blip r:embed="rId2">
            <a:lum bright="47000" contrast="-53000"/>
          </a:blip>
          <a:srcRect/>
          <a:stretch>
            <a:fillRect/>
          </a:stretch>
        </p:blipFill>
        <p:spPr bwMode="auto">
          <a:xfrm>
            <a:off x="1981200" y="0"/>
            <a:ext cx="51752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Diversity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of life=variety of living things </a:t>
            </a:r>
          </a:p>
          <a:p>
            <a:pPr lvl="1"/>
            <a:r>
              <a:rPr lang="en-US" dirty="0" smtClean="0"/>
              <a:t>Still discovering new organisms</a:t>
            </a:r>
          </a:p>
          <a:p>
            <a:r>
              <a:rPr lang="en-US" dirty="0" smtClean="0"/>
              <a:t>Darwin discovered not just current life but evidence of past life</a:t>
            </a:r>
          </a:p>
          <a:p>
            <a:pPr lvl="1"/>
            <a:r>
              <a:rPr lang="en-US" dirty="0" smtClean="0"/>
              <a:t>Several species have come and gone</a:t>
            </a:r>
          </a:p>
          <a:p>
            <a:pPr lvl="2"/>
            <a:r>
              <a:rPr lang="en-US" dirty="0" smtClean="0"/>
              <a:t>Where have all the organisms come from?</a:t>
            </a:r>
          </a:p>
          <a:p>
            <a:pPr lvl="2"/>
            <a:r>
              <a:rPr lang="en-US" dirty="0" smtClean="0"/>
              <a:t>Why have so many disappeared over time?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undyreformed.files.wordpress.com/2006/09/muscular.jpg"/>
          <p:cNvPicPr>
            <a:picLocks noChangeAspect="1" noChangeArrowheads="1"/>
          </p:cNvPicPr>
          <p:nvPr/>
        </p:nvPicPr>
        <p:blipFill>
          <a:blip r:embed="rId2">
            <a:lum bright="45000" contrast="-44000"/>
          </a:blip>
          <a:srcRect/>
          <a:stretch>
            <a:fillRect/>
          </a:stretch>
        </p:blipFill>
        <p:spPr bwMode="auto">
          <a:xfrm>
            <a:off x="4876800" y="3222978"/>
            <a:ext cx="4267200" cy="3635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was impressed by the many different ways organisms survive and reproduce</a:t>
            </a:r>
          </a:p>
          <a:p>
            <a:pPr lvl="1"/>
            <a:r>
              <a:rPr lang="en-US" b="1" dirty="0" smtClean="0"/>
              <a:t>fitness= the physical traits and behaviors that enable organisms to survive and reproduce in their environment</a:t>
            </a:r>
          </a:p>
          <a:p>
            <a:pPr lvl="2"/>
            <a:r>
              <a:rPr lang="en-US" dirty="0" smtClean="0"/>
              <a:t>How did organisms develop the structures that give them their fitness?</a:t>
            </a:r>
          </a:p>
          <a:p>
            <a:pPr lvl="2"/>
            <a:r>
              <a:rPr lang="en-US" dirty="0" smtClean="0"/>
              <a:t>Why are there so many different techniques for survival?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1859, 30 years after Darwin began his voyage, he published his explanations in a book called </a:t>
            </a:r>
            <a:r>
              <a:rPr lang="en-US" i="1" dirty="0" smtClean="0"/>
              <a:t>The Origin of Species by Means of Natural Selection</a:t>
            </a:r>
          </a:p>
          <a:p>
            <a:pPr lvl="1"/>
            <a:r>
              <a:rPr lang="en-US" dirty="0" smtClean="0"/>
              <a:t>This book changed the way people think about the living world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1713</Words>
  <Application>Microsoft Macintosh PowerPoint</Application>
  <PresentationFormat>On-screen Show (4:3)</PresentationFormat>
  <Paragraphs>208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Evolution: Evidence of Change</vt:lpstr>
      <vt:lpstr>PowerPoint Presentation</vt:lpstr>
      <vt:lpstr>Evolution and Life’s Diversity</vt:lpstr>
      <vt:lpstr>PowerPoint Presentation</vt:lpstr>
      <vt:lpstr>Darwin’s Dilemma</vt:lpstr>
      <vt:lpstr>Darwin’s Dilemma</vt:lpstr>
      <vt:lpstr>The Diversity of Life</vt:lpstr>
      <vt:lpstr>Fitness: To Survive and Reproduce</vt:lpstr>
      <vt:lpstr>Fitness: To Survive and Reproduce</vt:lpstr>
      <vt:lpstr>Fitness: To Survive and Reproduce</vt:lpstr>
      <vt:lpstr>PowerPoint Presentation</vt:lpstr>
      <vt:lpstr>Fitness: To Survive and Reproduce</vt:lpstr>
      <vt:lpstr>The Age of the Earth</vt:lpstr>
      <vt:lpstr>PowerPoint Presentation</vt:lpstr>
      <vt:lpstr>Evidence in Stone</vt:lpstr>
      <vt:lpstr>Evidence in Stone</vt:lpstr>
      <vt:lpstr>Evidence in Stone</vt:lpstr>
      <vt:lpstr>The Geologic Time Scale: A clock in the Rocks</vt:lpstr>
      <vt:lpstr>The Geologic Time Scale: A clock in the Rocks</vt:lpstr>
      <vt:lpstr>PowerPoint Presentation</vt:lpstr>
      <vt:lpstr>Radioactive Dating</vt:lpstr>
      <vt:lpstr>PowerPoint Presentation</vt:lpstr>
      <vt:lpstr>Radioactive Dating</vt:lpstr>
      <vt:lpstr>Radioactive Dating</vt:lpstr>
      <vt:lpstr>The Fossil Record</vt:lpstr>
      <vt:lpstr>PowerPoint Presentation</vt:lpstr>
      <vt:lpstr>PowerPoint Presentation</vt:lpstr>
      <vt:lpstr>PowerPoint Presentation</vt:lpstr>
      <vt:lpstr>How Fossils Form</vt:lpstr>
      <vt:lpstr>How Fossils Form</vt:lpstr>
      <vt:lpstr>Fossil Evidence: Problems in Assembling the Puzzle</vt:lpstr>
      <vt:lpstr>What the Fossil Record Tells Us</vt:lpstr>
      <vt:lpstr>Evidence from Living Organisms</vt:lpstr>
      <vt:lpstr>Similarities in Early Development </vt:lpstr>
      <vt:lpstr>Similarities in Early Development </vt:lpstr>
      <vt:lpstr>Similarities in Early Development </vt:lpstr>
      <vt:lpstr>Similarities in Early Development</vt:lpstr>
      <vt:lpstr>Similarities in Body Structure</vt:lpstr>
      <vt:lpstr>PowerPoint Presentation</vt:lpstr>
      <vt:lpstr>Similarities in Body Structure</vt:lpstr>
      <vt:lpstr>Similarities in Body Structure</vt:lpstr>
      <vt:lpstr>Similarities in Body Structure</vt:lpstr>
      <vt:lpstr>PowerPoint Presentation</vt:lpstr>
      <vt:lpstr>Similarities in Chemical Compounds</vt:lpstr>
      <vt:lpstr>What Homologies Tell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Evolution: Evidence of Change</dc:title>
  <dc:creator>jill.carson</dc:creator>
  <cp:lastModifiedBy>Jill Carson</cp:lastModifiedBy>
  <cp:revision>39</cp:revision>
  <dcterms:created xsi:type="dcterms:W3CDTF">2009-03-23T15:49:32Z</dcterms:created>
  <dcterms:modified xsi:type="dcterms:W3CDTF">2012-02-07T19:52:25Z</dcterms:modified>
</cp:coreProperties>
</file>