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8954-E029-EF4B-AAF8-1048AA768FC5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477C-A6A6-0044-B373-E8FD4CF6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Energy Pyramid	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shows the total amount of incoming energy at each successive level</a:t>
            </a:r>
          </a:p>
          <a:p>
            <a:pPr marL="1217743" lvl="2"/>
            <a:r>
              <a:rPr lang="en-US"/>
              <a:t>energy (heat) lost going from one trophic level to another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2196703"/>
            <a:ext cx="3232547" cy="30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5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Free nitrogen gas makes up 78% of the atmosphere</a:t>
            </a:r>
          </a:p>
          <a:p>
            <a:pPr marL="625056"/>
            <a:r>
              <a:rPr lang="en-US"/>
              <a:t>wastes produced in dead and decaying organisms</a:t>
            </a:r>
          </a:p>
        </p:txBody>
      </p:sp>
    </p:spTree>
    <p:extLst>
      <p:ext uri="{BB962C8B-B14F-4D97-AF65-F5344CB8AC3E}">
        <p14:creationId xmlns:p14="http://schemas.microsoft.com/office/powerpoint/2010/main" val="265499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most nitrogen gas cannot be directly used by living things</a:t>
            </a:r>
          </a:p>
          <a:p>
            <a:pPr marL="1250112" lvl="2"/>
            <a:r>
              <a:rPr lang="en-US"/>
              <a:t>must be converted into other forms</a:t>
            </a:r>
          </a:p>
        </p:txBody>
      </p:sp>
    </p:spTree>
    <p:extLst>
      <p:ext uri="{BB962C8B-B14F-4D97-AF65-F5344CB8AC3E}">
        <p14:creationId xmlns:p14="http://schemas.microsoft.com/office/powerpoint/2010/main" val="39591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nitrogen fixation</a:t>
            </a:r>
          </a:p>
          <a:p>
            <a:pPr marL="1250112" lvl="2"/>
            <a:r>
              <a:rPr lang="en-US"/>
              <a:t>change free nitrogen in the atmosphere into nitrogen compounds</a:t>
            </a:r>
          </a:p>
          <a:p>
            <a:pPr marL="1875168" lvl="4"/>
            <a:r>
              <a:rPr lang="en-US"/>
              <a:t>nitrates, nitrites</a:t>
            </a:r>
          </a:p>
          <a:p>
            <a:pPr marL="1250112" lvl="2"/>
            <a:r>
              <a:rPr lang="en-US"/>
              <a:t>certain bacteria</a:t>
            </a:r>
          </a:p>
          <a:p>
            <a:pPr marL="1875168" lvl="4"/>
            <a:r>
              <a:rPr lang="en-US"/>
              <a:t>nitrifying bacteria</a:t>
            </a:r>
          </a:p>
        </p:txBody>
      </p:sp>
    </p:spTree>
    <p:extLst>
      <p:ext uri="{BB962C8B-B14F-4D97-AF65-F5344CB8AC3E}">
        <p14:creationId xmlns:p14="http://schemas.microsoft.com/office/powerpoint/2010/main" val="418745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denitrification</a:t>
            </a:r>
          </a:p>
          <a:p>
            <a:pPr marL="1250112" lvl="2"/>
            <a:r>
              <a:rPr lang="en-US"/>
              <a:t>bacteria in soil break down nitrogen compounds</a:t>
            </a:r>
          </a:p>
          <a:p>
            <a:pPr marL="1875168" lvl="4"/>
            <a:r>
              <a:rPr lang="en-US"/>
              <a:t>denitrifying bacteria</a:t>
            </a:r>
          </a:p>
        </p:txBody>
      </p:sp>
    </p:spTree>
    <p:extLst>
      <p:ext uri="{BB962C8B-B14F-4D97-AF65-F5344CB8AC3E}">
        <p14:creationId xmlns:p14="http://schemas.microsoft.com/office/powerpoint/2010/main" val="195836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xfrm>
            <a:off x="151805" y="178594"/>
            <a:ext cx="8831461" cy="1830586"/>
          </a:xfrm>
          <a:ln/>
        </p:spPr>
        <p:txBody>
          <a:bodyPr/>
          <a:lstStyle/>
          <a:p>
            <a:r>
              <a:rPr lang="en-US"/>
              <a:t>The Carbon and Oxygen Cycles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Carbon cycle</a:t>
            </a:r>
          </a:p>
          <a:p>
            <a:pPr marL="1217743" lvl="2"/>
            <a:r>
              <a:rPr lang="en-US"/>
              <a:t>carbon is moved through the environment</a:t>
            </a:r>
          </a:p>
          <a:p>
            <a:pPr marL="1842799" lvl="4"/>
            <a:r>
              <a:rPr lang="en-US"/>
              <a:t>during photosynthesis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4" y="258068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0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>
          <a:xfrm>
            <a:off x="151805" y="178594"/>
            <a:ext cx="8831461" cy="1919883"/>
          </a:xfrm>
          <a:ln/>
        </p:spPr>
        <p:txBody>
          <a:bodyPr/>
          <a:lstStyle/>
          <a:p>
            <a:r>
              <a:rPr lang="en-US"/>
              <a:t>The Carbon and Oxygen Cycles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Oxygen cycle</a:t>
            </a:r>
          </a:p>
          <a:p>
            <a:pPr marL="1217743" lvl="2"/>
            <a:r>
              <a:rPr lang="en-US"/>
              <a:t>movement of oxygen through the environment</a:t>
            </a:r>
          </a:p>
          <a:p>
            <a:pPr marL="1842799" lvl="4"/>
            <a:r>
              <a:rPr lang="en-US"/>
              <a:t>during photosynthesis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48" y="3053953"/>
            <a:ext cx="2268141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Nutrient Limitation</a:t>
            </a:r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rate at which producers can capture energy and use it to produce living tissue is controlled by several factors</a:t>
            </a:r>
          </a:p>
          <a:p>
            <a:pPr marL="1250112" lvl="2"/>
            <a:r>
              <a:rPr lang="en-US"/>
              <a:t>limiting factor</a:t>
            </a:r>
          </a:p>
          <a:p>
            <a:pPr marL="1875168" lvl="4"/>
            <a:r>
              <a:rPr lang="en-US"/>
              <a:t>amount of nutrients available</a:t>
            </a:r>
          </a:p>
          <a:p>
            <a:pPr marL="1875168" lvl="4"/>
            <a:r>
              <a:rPr lang="en-US">
                <a:cs typeface="Palatino" charset="0"/>
              </a:rPr>
              <a:t>limit an organism</a:t>
            </a:r>
            <a:r>
              <a:rPr lang="ja-JP" altLang="en-US">
                <a:latin typeface="Arial"/>
                <a:cs typeface="Palatino" charset="0"/>
              </a:rPr>
              <a:t>’</a:t>
            </a:r>
            <a:r>
              <a:rPr lang="en-US">
                <a:cs typeface="Palatino" charset="0"/>
              </a:rPr>
              <a:t>s growth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Nutrient Limitation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adding nutrients does not always hurt an ecosystem</a:t>
            </a:r>
          </a:p>
          <a:p>
            <a:pPr marL="1250112" lvl="2"/>
            <a:r>
              <a:rPr lang="en-US"/>
              <a:t>extra fertilizer may help the system produce more plants and animals for human food</a:t>
            </a:r>
          </a:p>
          <a:p>
            <a:pPr marL="1562640" lvl="3"/>
            <a:r>
              <a:rPr lang="en-US"/>
              <a:t>must be careful tampering with ecosystems</a:t>
            </a:r>
          </a:p>
        </p:txBody>
      </p:sp>
    </p:spTree>
    <p:extLst>
      <p:ext uri="{BB962C8B-B14F-4D97-AF65-F5344CB8AC3E}">
        <p14:creationId xmlns:p14="http://schemas.microsoft.com/office/powerpoint/2010/main" val="355443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Feeding Relationships</a:t>
            </a:r>
          </a:p>
        </p:txBody>
      </p:sp>
      <p:sp>
        <p:nvSpPr>
          <p:cNvPr id="532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animals and plants are tied together</a:t>
            </a:r>
          </a:p>
          <a:p>
            <a:pPr marL="1217743" lvl="2"/>
            <a:r>
              <a:rPr lang="en-US"/>
              <a:t>networks of feeding relationships</a:t>
            </a:r>
          </a:p>
          <a:p>
            <a:pPr marL="1842799" lvl="4"/>
            <a:r>
              <a:rPr lang="en-US"/>
              <a:t>food chain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3152180"/>
            <a:ext cx="1830586" cy="23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Food Web</a:t>
            </a:r>
          </a:p>
        </p:txBody>
      </p:sp>
      <p:sp>
        <p:nvSpPr>
          <p:cNvPr id="54274" name="Rectangle 2"/>
          <p:cNvSpPr>
            <a:spLocks noChangeArrowheads="1"/>
          </p:cNvSpPr>
          <p:nvPr>
            <p:ph type="body" idx="1"/>
          </p:nvPr>
        </p:nvSpPr>
        <p:spPr>
          <a:xfrm>
            <a:off x="892969" y="1107281"/>
            <a:ext cx="7358063" cy="5679281"/>
          </a:xfrm>
          <a:ln/>
        </p:spPr>
        <p:txBody>
          <a:bodyPr/>
          <a:lstStyle/>
          <a:p>
            <a:pPr marL="625056">
              <a:lnSpc>
                <a:spcPct val="60000"/>
              </a:lnSpc>
            </a:pPr>
            <a:r>
              <a:rPr lang="en-US"/>
              <a:t>plants absorb nutrients and grow</a:t>
            </a:r>
          </a:p>
          <a:p>
            <a:pPr marL="937584" lvl="1">
              <a:lnSpc>
                <a:spcPct val="60000"/>
              </a:lnSpc>
            </a:pPr>
            <a:r>
              <a:rPr lang="en-US"/>
              <a:t>herbivores eat plants</a:t>
            </a:r>
          </a:p>
          <a:p>
            <a:pPr marL="1250112" lvl="2">
              <a:lnSpc>
                <a:spcPct val="60000"/>
              </a:lnSpc>
            </a:pPr>
            <a:r>
              <a:rPr lang="en-US"/>
              <a:t>carnivores eat herbivores and each other</a:t>
            </a:r>
          </a:p>
          <a:p>
            <a:pPr marL="1562640" lvl="3">
              <a:lnSpc>
                <a:spcPct val="60000"/>
              </a:lnSpc>
            </a:pPr>
            <a:r>
              <a:rPr lang="en-US"/>
              <a:t>scavengers eat dead animals</a:t>
            </a:r>
          </a:p>
          <a:p>
            <a:pPr marL="1875168" lvl="4">
              <a:lnSpc>
                <a:spcPct val="60000"/>
              </a:lnSpc>
            </a:pPr>
            <a:r>
              <a:rPr lang="en-US"/>
              <a:t>bacteria and fungi decompose dead tissue, returning essential elements to the environment</a:t>
            </a:r>
          </a:p>
          <a:p>
            <a:pPr marL="1875168" lvl="4">
              <a:lnSpc>
                <a:spcPct val="60000"/>
              </a:lnSpc>
            </a:pPr>
            <a:r>
              <a:rPr lang="en-US">
                <a:cs typeface="Palatino" charset="0"/>
              </a:rPr>
              <a:t>filter feeders strain floating organisms from water</a:t>
            </a:r>
            <a:endParaRPr lang="en-US"/>
          </a:p>
          <a:p>
            <a:pPr marL="1875168" lvl="4">
              <a:lnSpc>
                <a:spcPct val="60000"/>
              </a:lnSpc>
            </a:pPr>
            <a:r>
              <a:rPr lang="en-US">
                <a:cs typeface="Palatino" charset="0"/>
              </a:rPr>
              <a:t>detritus feeders eat bacteria and wastes of other organisms</a:t>
            </a:r>
            <a:endParaRPr lang="en-US"/>
          </a:p>
          <a:p>
            <a:pPr marL="1875168" lvl="4">
              <a:lnSpc>
                <a:spcPct val="60000"/>
              </a:lnSpc>
            </a:pPr>
            <a:r>
              <a:rPr lang="en-US">
                <a:cs typeface="Palatino" charset="0"/>
              </a:rPr>
              <a:t>parasites live at the expense of host organisms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Pyramid of Biomass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shows the total mass of living tissue at each level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2196703"/>
            <a:ext cx="4268391" cy="42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6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Feeding Relationships</a:t>
            </a:r>
          </a:p>
        </p:txBody>
      </p:sp>
      <p:sp>
        <p:nvSpPr>
          <p:cNvPr id="552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food webs have built-in checks and balances</a:t>
            </a:r>
          </a:p>
          <a:p>
            <a:pPr marL="1250112" lvl="2"/>
            <a:r>
              <a:rPr lang="en-US"/>
              <a:t>regulate the number of individuals of each species in the food web</a:t>
            </a:r>
          </a:p>
          <a:p>
            <a:pPr marL="1875168" lvl="4"/>
            <a:r>
              <a:rPr lang="en-US"/>
              <a:t>many natural ecosystems are remarkably stable</a:t>
            </a:r>
          </a:p>
        </p:txBody>
      </p:sp>
    </p:spTree>
    <p:extLst>
      <p:ext uri="{BB962C8B-B14F-4D97-AF65-F5344CB8AC3E}">
        <p14:creationId xmlns:p14="http://schemas.microsoft.com/office/powerpoint/2010/main" val="30306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Pyramid of Numbers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92687"/>
            <a:r>
              <a:rPr lang="en-US"/>
              <a:t>illustrates the total number of organisms at each level</a:t>
            </a:r>
          </a:p>
          <a:p>
            <a:pPr marL="1217743" lvl="2"/>
            <a:r>
              <a:rPr lang="en-US"/>
              <a:t>show only the amount of organic material present at one time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85" y="1982391"/>
            <a:ext cx="3821906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Biogeochemical Cycles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energy moves in a one-way direction</a:t>
            </a:r>
          </a:p>
          <a:p>
            <a:pPr marL="1250112" lvl="2"/>
            <a:r>
              <a:rPr lang="en-US"/>
              <a:t>nutrients are recycled</a:t>
            </a:r>
          </a:p>
          <a:p>
            <a:pPr marL="1562640" lvl="3"/>
            <a:r>
              <a:rPr lang="en-US"/>
              <a:t>all organisms require certain essential nutrients in order to grow</a:t>
            </a:r>
          </a:p>
        </p:txBody>
      </p:sp>
    </p:spTree>
    <p:extLst>
      <p:ext uri="{BB962C8B-B14F-4D97-AF65-F5344CB8AC3E}">
        <p14:creationId xmlns:p14="http://schemas.microsoft.com/office/powerpoint/2010/main" val="6382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Biogeochemical Cycles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Nutrients move through the biosphere in a series of physical and biological processes</a:t>
            </a:r>
          </a:p>
          <a:p>
            <a:pPr marL="1250112" lvl="2"/>
            <a:r>
              <a:rPr lang="en-US"/>
              <a:t>biogeochemical cycles</a:t>
            </a:r>
          </a:p>
          <a:p>
            <a:pPr marL="1875168" lvl="4"/>
            <a:r>
              <a:rPr lang="en-US"/>
              <a:t>may be used over and over again by living systems</a:t>
            </a:r>
          </a:p>
        </p:txBody>
      </p:sp>
    </p:spTree>
    <p:extLst>
      <p:ext uri="{BB962C8B-B14F-4D97-AF65-F5344CB8AC3E}">
        <p14:creationId xmlns:p14="http://schemas.microsoft.com/office/powerpoint/2010/main" val="146278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Water Cycle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821531" y="1384101"/>
            <a:ext cx="7358063" cy="5411391"/>
          </a:xfrm>
          <a:ln/>
        </p:spPr>
        <p:txBody>
          <a:bodyPr/>
          <a:lstStyle/>
          <a:p>
            <a:pPr marL="625056">
              <a:lnSpc>
                <a:spcPct val="70000"/>
              </a:lnSpc>
            </a:pPr>
            <a:r>
              <a:rPr lang="en-US"/>
              <a:t>movement of water from the atmosphere to the Earth and back to the atmosphere</a:t>
            </a:r>
          </a:p>
          <a:p>
            <a:pPr marL="1250112" lvl="2">
              <a:lnSpc>
                <a:spcPct val="70000"/>
              </a:lnSpc>
            </a:pPr>
            <a:r>
              <a:rPr lang="en-US"/>
              <a:t>alternation of evaporation and condensation</a:t>
            </a:r>
          </a:p>
          <a:p>
            <a:pPr marL="1875168" lvl="4">
              <a:lnSpc>
                <a:spcPct val="70000"/>
              </a:lnSpc>
            </a:pPr>
            <a:r>
              <a:rPr lang="en-US"/>
              <a:t>groundwater</a:t>
            </a:r>
          </a:p>
          <a:p>
            <a:pPr marL="1875168" lvl="4">
              <a:lnSpc>
                <a:spcPct val="70000"/>
              </a:lnSpc>
            </a:pPr>
            <a:r>
              <a:rPr lang="en-US">
                <a:cs typeface="Palatino" charset="0"/>
              </a:rPr>
              <a:t>water that sinks into the ground</a:t>
            </a:r>
            <a:endParaRPr lang="en-US"/>
          </a:p>
          <a:p>
            <a:pPr marL="1875168" lvl="4">
              <a:lnSpc>
                <a:spcPct val="70000"/>
              </a:lnSpc>
            </a:pPr>
            <a:r>
              <a:rPr lang="en-US">
                <a:cs typeface="Palatino" charset="0"/>
              </a:rPr>
              <a:t>upper surface is known as the water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7" y="2464594"/>
            <a:ext cx="4661297" cy="38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Movement of nitrogen through the biosphere</a:t>
            </a:r>
          </a:p>
          <a:p>
            <a:pPr marL="625056"/>
            <a:r>
              <a:rPr lang="en-US"/>
              <a:t>All organisms require nitrogen to build proteins</a:t>
            </a:r>
          </a:p>
          <a:p>
            <a:pPr marL="1250112" lvl="2"/>
            <a:r>
              <a:rPr lang="en-US"/>
              <a:t>available in several ways</a:t>
            </a:r>
          </a:p>
        </p:txBody>
      </p:sp>
    </p:spTree>
    <p:extLst>
      <p:ext uri="{BB962C8B-B14F-4D97-AF65-F5344CB8AC3E}">
        <p14:creationId xmlns:p14="http://schemas.microsoft.com/office/powerpoint/2010/main" val="141210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72" y="1616273"/>
            <a:ext cx="6223992" cy="54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9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Energy Pyramid </vt:lpstr>
      <vt:lpstr>Pyramid of Biomass</vt:lpstr>
      <vt:lpstr>Pyramid of Numbers</vt:lpstr>
      <vt:lpstr>Biogeochemical Cycles</vt:lpstr>
      <vt:lpstr>Biogeochemical Cycles</vt:lpstr>
      <vt:lpstr>Water Cycle</vt:lpstr>
      <vt:lpstr>PowerPoint Presentation</vt:lpstr>
      <vt:lpstr>Nitrogen Cycle</vt:lpstr>
      <vt:lpstr>PowerPoint Presentation</vt:lpstr>
      <vt:lpstr>Nitrogen Cycle</vt:lpstr>
      <vt:lpstr>Nitrogen Cycle</vt:lpstr>
      <vt:lpstr>Nitrogen Cycle</vt:lpstr>
      <vt:lpstr>Nitrogen Cycle</vt:lpstr>
      <vt:lpstr>The Carbon and Oxygen Cycles</vt:lpstr>
      <vt:lpstr>The Carbon and Oxygen Cycles</vt:lpstr>
      <vt:lpstr>Nutrient Limitation</vt:lpstr>
      <vt:lpstr>Nutrient Limitation</vt:lpstr>
      <vt:lpstr>Feeding Relationships</vt:lpstr>
      <vt:lpstr>Food Web</vt:lpstr>
      <vt:lpstr>Feeding Relationships</vt:lpstr>
    </vt:vector>
  </TitlesOfParts>
  <Company>ASTEC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Pyramid </dc:title>
  <dc:creator>Jill Carson</dc:creator>
  <cp:lastModifiedBy>Jill Carson</cp:lastModifiedBy>
  <cp:revision>1</cp:revision>
  <dcterms:created xsi:type="dcterms:W3CDTF">2011-12-01T15:23:31Z</dcterms:created>
  <dcterms:modified xsi:type="dcterms:W3CDTF">2011-12-01T15:24:07Z</dcterms:modified>
</cp:coreProperties>
</file>