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595B-75F8-4141-A18E-935B8F1257E8}" type="datetimeFigureOut">
              <a:rPr lang="en-US" smtClean="0"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86EF-6444-F747-BAFC-B473A1DE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16" y="3348633"/>
            <a:ext cx="2317254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227"/>
            <a:ext cx="2875359" cy="21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>
            <p:ph type="title"/>
          </p:nvPr>
        </p:nvSpPr>
        <p:spPr>
          <a:xfrm>
            <a:off x="151805" y="178594"/>
            <a:ext cx="8831461" cy="2080617"/>
          </a:xfrm>
          <a:ln/>
        </p:spPr>
        <p:txBody>
          <a:bodyPr/>
          <a:lstStyle/>
          <a:p>
            <a:r>
              <a:rPr lang="en-US"/>
              <a:t>Temperate Deciduous Forests</a:t>
            </a:r>
          </a:p>
        </p:txBody>
      </p:sp>
      <p:sp>
        <p:nvSpPr>
          <p:cNvPr id="29700" name="Rectangle 4"/>
          <p:cNvSpPr>
            <a:spLocks noChangeArrowheads="1"/>
          </p:cNvSpPr>
          <p:nvPr>
            <p:ph type="body" idx="1"/>
          </p:nvPr>
        </p:nvSpPr>
        <p:spPr>
          <a:xfrm>
            <a:off x="892969" y="2018110"/>
            <a:ext cx="7358063" cy="4679156"/>
          </a:xfrm>
          <a:ln/>
        </p:spPr>
        <p:txBody>
          <a:bodyPr/>
          <a:lstStyle/>
          <a:p>
            <a:pPr marL="625056"/>
            <a:r>
              <a:rPr lang="en-US">
                <a:solidFill>
                  <a:srgbClr val="000000"/>
                </a:solidFill>
              </a:rPr>
              <a:t>Eastern coast of US, Southern coast of Canada, most of Europe, parts of Japan, China and Australia</a:t>
            </a:r>
          </a:p>
          <a:p>
            <a:pPr marL="1250112" lvl="2"/>
            <a:r>
              <a:rPr lang="en-US">
                <a:solidFill>
                  <a:srgbClr val="000000"/>
                </a:solidFill>
              </a:rPr>
              <a:t>changing seasons and leaf fall</a:t>
            </a:r>
          </a:p>
          <a:p>
            <a:pPr marL="1250112" lvl="2"/>
            <a:r>
              <a:rPr lang="en-US">
                <a:solidFill>
                  <a:srgbClr val="000000"/>
                </a:solidFill>
              </a:rPr>
              <a:t>oak, maple, beech, birch trees</a:t>
            </a:r>
          </a:p>
          <a:p>
            <a:pPr marL="1562640" lvl="3"/>
            <a:r>
              <a:rPr lang="en-US">
                <a:solidFill>
                  <a:srgbClr val="000000"/>
                </a:solidFill>
              </a:rPr>
              <a:t>deciduous-shed leaves in autumn</a:t>
            </a:r>
          </a:p>
        </p:txBody>
      </p:sp>
    </p:spTree>
    <p:extLst>
      <p:ext uri="{BB962C8B-B14F-4D97-AF65-F5344CB8AC3E}">
        <p14:creationId xmlns:p14="http://schemas.microsoft.com/office/powerpoint/2010/main" val="92775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Tropical Rain Forests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many animals and plants produce chemicals that may be useful in fighting some types of diseases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31" y="4223742"/>
            <a:ext cx="1634133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1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8" y="1473398"/>
            <a:ext cx="6755309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Deserts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>
          <a:xfrm>
            <a:off x="892969" y="1607344"/>
            <a:ext cx="7358063" cy="4929188"/>
          </a:xfrm>
          <a:ln/>
        </p:spPr>
        <p:txBody>
          <a:bodyPr/>
          <a:lstStyle/>
          <a:p>
            <a:pPr marL="625056"/>
            <a:r>
              <a:rPr lang="en-US"/>
              <a:t>less than 25 cm of rainfall annually</a:t>
            </a:r>
          </a:p>
          <a:p>
            <a:pPr marL="625056"/>
            <a:r>
              <a:rPr lang="en-US"/>
              <a:t>Sahara in Africa</a:t>
            </a:r>
          </a:p>
          <a:p>
            <a:pPr marL="1250112" lvl="2"/>
            <a:r>
              <a:rPr lang="en-US"/>
              <a:t>world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largest desert</a:t>
            </a:r>
          </a:p>
          <a:p>
            <a:pPr marL="1250112" lvl="2"/>
            <a:r>
              <a:rPr lang="en-US"/>
              <a:t>rain almost NEVER falls</a:t>
            </a:r>
          </a:p>
          <a:p>
            <a:pPr marL="1250112" lvl="2"/>
            <a:r>
              <a:rPr lang="en-US"/>
              <a:t>wind hot and dry</a:t>
            </a:r>
          </a:p>
          <a:p>
            <a:pPr marL="1250112" lvl="2"/>
            <a:r>
              <a:rPr lang="en-US"/>
              <a:t>almost nothing grows </a:t>
            </a:r>
          </a:p>
          <a:p>
            <a:pPr marL="1250112" lvl="2"/>
            <a:r>
              <a:rPr lang="en-US"/>
              <a:t>lizards, insects, scorpions, snakes, birds</a:t>
            </a:r>
          </a:p>
        </p:txBody>
      </p:sp>
    </p:spTree>
    <p:extLst>
      <p:ext uri="{BB962C8B-B14F-4D97-AF65-F5344CB8AC3E}">
        <p14:creationId xmlns:p14="http://schemas.microsoft.com/office/powerpoint/2010/main" val="36153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Deserts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Seasonal Deserts</a:t>
            </a:r>
          </a:p>
          <a:p>
            <a:pPr marL="1250112" lvl="2"/>
            <a:r>
              <a:rPr lang="en-US"/>
              <a:t>some rainfall</a:t>
            </a:r>
          </a:p>
          <a:p>
            <a:pPr marL="625056"/>
            <a:r>
              <a:rPr lang="en-US"/>
              <a:t>Cold Deserts</a:t>
            </a:r>
          </a:p>
          <a:p>
            <a:pPr marL="1250112" lvl="2"/>
            <a:r>
              <a:rPr lang="en-US"/>
              <a:t>brief rainy season</a:t>
            </a:r>
          </a:p>
          <a:p>
            <a:pPr marL="1875168" lvl="4"/>
            <a:r>
              <a:rPr lang="en-US"/>
              <a:t>permits growth of grasses and shrubs </a:t>
            </a:r>
          </a:p>
          <a:p>
            <a:pPr marL="625056"/>
            <a:r>
              <a:rPr lang="en-US"/>
              <a:t>soil is often very fertile</a:t>
            </a:r>
          </a:p>
        </p:txBody>
      </p:sp>
    </p:spTree>
    <p:extLst>
      <p:ext uri="{BB962C8B-B14F-4D97-AF65-F5344CB8AC3E}">
        <p14:creationId xmlns:p14="http://schemas.microsoft.com/office/powerpoint/2010/main" val="8048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51" y="1722314"/>
            <a:ext cx="3786188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Aquatic Biomes</a:t>
            </a:r>
          </a:p>
        </p:txBody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xfrm>
            <a:off x="892969" y="1410891"/>
            <a:ext cx="7358063" cy="5652492"/>
          </a:xfrm>
          <a:ln/>
        </p:spPr>
        <p:txBody>
          <a:bodyPr/>
          <a:lstStyle/>
          <a:p>
            <a:pPr marL="625056"/>
            <a:r>
              <a:rPr lang="en-US"/>
              <a:t>Water ecosystems</a:t>
            </a:r>
          </a:p>
          <a:p>
            <a:pPr marL="1250112" lvl="2"/>
            <a:r>
              <a:rPr lang="en-US"/>
              <a:t>freshwater, marine, estuaries</a:t>
            </a:r>
          </a:p>
          <a:p>
            <a:pPr marL="625056"/>
            <a:r>
              <a:rPr lang="en-US"/>
              <a:t>Abiotic factors that affect organisms found in the aquatic biomes</a:t>
            </a:r>
          </a:p>
          <a:p>
            <a:pPr marL="1250112" lvl="2"/>
            <a:r>
              <a:rPr lang="en-US"/>
              <a:t>light intensity</a:t>
            </a:r>
          </a:p>
          <a:p>
            <a:pPr marL="1250112" lvl="2"/>
            <a:r>
              <a:rPr lang="en-US"/>
              <a:t>amounts of O2 and CO2 dissolved in water</a:t>
            </a:r>
          </a:p>
          <a:p>
            <a:pPr marL="1250112" lvl="2">
              <a:lnSpc>
                <a:spcPct val="70000"/>
              </a:lnSpc>
            </a:pPr>
            <a:r>
              <a:rPr lang="en-US"/>
              <a:t>availability of organic and inorganic nutrients</a:t>
            </a:r>
          </a:p>
        </p:txBody>
      </p:sp>
    </p:spTree>
    <p:extLst>
      <p:ext uri="{BB962C8B-B14F-4D97-AF65-F5344CB8AC3E}">
        <p14:creationId xmlns:p14="http://schemas.microsoft.com/office/powerpoint/2010/main" val="172341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1607344"/>
            <a:ext cx="3107531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Freshwater Biomes</a:t>
            </a:r>
          </a:p>
        </p:txBody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Rivers, streams, lakes</a:t>
            </a:r>
          </a:p>
          <a:p>
            <a:pPr marL="1250112" lvl="2"/>
            <a:r>
              <a:rPr lang="en-US"/>
              <a:t>drinking water, food</a:t>
            </a:r>
          </a:p>
          <a:p>
            <a:pPr marL="625056"/>
            <a:r>
              <a:rPr lang="en-US"/>
              <a:t>tiny plants and animal swim / drift through water</a:t>
            </a:r>
          </a:p>
          <a:p>
            <a:pPr marL="1250112" lvl="2"/>
            <a:r>
              <a:rPr lang="en-US"/>
              <a:t>eaten by fishes and amphibians</a:t>
            </a:r>
          </a:p>
          <a:p>
            <a:pPr marL="1875168" lvl="4"/>
            <a:r>
              <a:rPr lang="en-US"/>
              <a:t>eat vegetation and insects that fall into the water</a:t>
            </a:r>
          </a:p>
        </p:txBody>
      </p:sp>
    </p:spTree>
    <p:extLst>
      <p:ext uri="{BB962C8B-B14F-4D97-AF65-F5344CB8AC3E}">
        <p14:creationId xmlns:p14="http://schemas.microsoft.com/office/powerpoint/2010/main" val="9544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Marine Biomes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>
          <a:xfrm>
            <a:off x="892969" y="1607344"/>
            <a:ext cx="7358063" cy="5125641"/>
          </a:xfrm>
          <a:ln/>
        </p:spPr>
        <p:txBody>
          <a:bodyPr/>
          <a:lstStyle/>
          <a:p>
            <a:pPr marL="625056"/>
            <a:r>
              <a:rPr lang="en-US"/>
              <a:t>ocean</a:t>
            </a:r>
          </a:p>
          <a:p>
            <a:pPr marL="1250112" lvl="2"/>
            <a:r>
              <a:rPr lang="en-US"/>
              <a:t>covers most of the surface of the Earth</a:t>
            </a:r>
          </a:p>
          <a:p>
            <a:pPr marL="625056"/>
            <a:r>
              <a:rPr lang="en-US"/>
              <a:t>photosynthesis takes place in upper region</a:t>
            </a:r>
          </a:p>
          <a:p>
            <a:pPr marL="1250112" lvl="2"/>
            <a:r>
              <a:rPr lang="en-US"/>
              <a:t>photic zone</a:t>
            </a:r>
          </a:p>
          <a:p>
            <a:pPr marL="1250112" lvl="2"/>
            <a:r>
              <a:rPr lang="en-US"/>
              <a:t>30m to 200m</a:t>
            </a:r>
          </a:p>
          <a:p>
            <a:pPr marL="1250112" lvl="2"/>
            <a:r>
              <a:rPr lang="en-US"/>
              <a:t>phytoplankton and algae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24" y="4304109"/>
            <a:ext cx="2431107" cy="21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3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Marine Biomes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Intertidal zone</a:t>
            </a:r>
          </a:p>
          <a:p>
            <a:pPr marL="625056"/>
            <a:r>
              <a:rPr lang="en-US"/>
              <a:t>Neritic zone</a:t>
            </a:r>
          </a:p>
          <a:p>
            <a:pPr marL="625056"/>
            <a:r>
              <a:rPr lang="en-US"/>
              <a:t>Open-sea zone</a:t>
            </a:r>
          </a:p>
          <a:p>
            <a:pPr marL="625056"/>
            <a:r>
              <a:rPr lang="en-US"/>
              <a:t>Deep-sea zone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77008"/>
            <a:ext cx="4468193" cy="29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Intertidal Zone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most difficult zone for organisms to live in</a:t>
            </a:r>
          </a:p>
          <a:p>
            <a:pPr marL="1250112" lvl="2"/>
            <a:r>
              <a:rPr lang="en-US"/>
              <a:t>radical changes in their surroundings</a:t>
            </a:r>
          </a:p>
          <a:p>
            <a:pPr marL="1875168" lvl="4"/>
            <a:r>
              <a:rPr lang="en-US"/>
              <a:t>clams, barnacles, seaweed, sea urchins, snails, starfish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016"/>
            <a:ext cx="2455664" cy="16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3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Neritic Zone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extends from low-tide line to the edge of the open sea</a:t>
            </a:r>
          </a:p>
          <a:p>
            <a:pPr marL="1250112" lvl="2"/>
            <a:r>
              <a:rPr lang="en-US"/>
              <a:t>large algae (seaweed) abundant</a:t>
            </a:r>
          </a:p>
          <a:p>
            <a:pPr marL="1875168" lvl="4"/>
            <a:r>
              <a:rPr lang="en-US"/>
              <a:t>photic zone</a:t>
            </a:r>
          </a:p>
          <a:p>
            <a:pPr marL="1250112" lvl="2"/>
            <a:r>
              <a:rPr lang="en-US"/>
              <a:t>giant kelp</a:t>
            </a:r>
          </a:p>
          <a:p>
            <a:pPr marL="1250112" lvl="2"/>
            <a:r>
              <a:rPr lang="en-US"/>
              <a:t>meadows of turtle grass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03" y="386655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3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Open-Sea Zone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phytoplankton are responsible for 80-90% of Earth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photosynthetic activity</a:t>
            </a:r>
          </a:p>
          <a:p>
            <a:pPr marL="1250112" lvl="2"/>
            <a:r>
              <a:rPr lang="en-US"/>
              <a:t>eaten by larger animals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73" y="395585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66" y="2223492"/>
            <a:ext cx="4566419" cy="45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>
          <a:xfrm>
            <a:off x="151805" y="178594"/>
            <a:ext cx="8831461" cy="2134195"/>
          </a:xfrm>
          <a:ln/>
        </p:spPr>
        <p:txBody>
          <a:bodyPr/>
          <a:lstStyle/>
          <a:p>
            <a:r>
              <a:rPr lang="en-US"/>
              <a:t>Temperate Deciduous Forests</a:t>
            </a:r>
          </a:p>
        </p:txBody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rainfall sufficient year round</a:t>
            </a:r>
          </a:p>
          <a:p>
            <a:pPr marL="625056"/>
            <a:r>
              <a:rPr lang="en-US"/>
              <a:t>cold winters halt plant growth for several months</a:t>
            </a:r>
          </a:p>
        </p:txBody>
      </p:sp>
    </p:spTree>
    <p:extLst>
      <p:ext uri="{BB962C8B-B14F-4D97-AF65-F5344CB8AC3E}">
        <p14:creationId xmlns:p14="http://schemas.microsoft.com/office/powerpoint/2010/main" val="204797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Open-Sea Zone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dolphins, whales, sea birds (albatrosses)</a:t>
            </a:r>
          </a:p>
          <a:p>
            <a:pPr marL="625056"/>
            <a:r>
              <a:rPr lang="en-US"/>
              <a:t>nutrients scarce</a:t>
            </a:r>
          </a:p>
          <a:p>
            <a:pPr marL="625056"/>
            <a:r>
              <a:rPr lang="en-US"/>
              <a:t>phytoplankton relatively low</a:t>
            </a:r>
          </a:p>
          <a:p>
            <a:pPr marL="1250112" lvl="2"/>
            <a:r>
              <a:rPr lang="en-US"/>
              <a:t>limits the number of animals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16461"/>
            <a:ext cx="2428875" cy="16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0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xfrm>
            <a:off x="151805" y="178594"/>
            <a:ext cx="8831461" cy="1884164"/>
          </a:xfrm>
          <a:ln/>
        </p:spPr>
        <p:txBody>
          <a:bodyPr/>
          <a:lstStyle/>
          <a:p>
            <a:r>
              <a:rPr lang="en-US"/>
              <a:t>Temperate Deciduous Forests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animals hunted near extinction</a:t>
            </a:r>
          </a:p>
          <a:p>
            <a:pPr marL="937584" lvl="1"/>
            <a:r>
              <a:rPr lang="en-US"/>
              <a:t>protection and hunting regulations</a:t>
            </a:r>
          </a:p>
          <a:p>
            <a:pPr marL="1562640" lvl="3"/>
            <a:r>
              <a:rPr lang="en-US"/>
              <a:t>deer, moose, gray foxes</a:t>
            </a:r>
          </a:p>
        </p:txBody>
      </p:sp>
    </p:spTree>
    <p:extLst>
      <p:ext uri="{BB962C8B-B14F-4D97-AF65-F5344CB8AC3E}">
        <p14:creationId xmlns:p14="http://schemas.microsoft.com/office/powerpoint/2010/main" val="169061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" y="1741289"/>
            <a:ext cx="7752085" cy="51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Grasslands</a:t>
            </a:r>
          </a:p>
        </p:txBody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>
                <a:solidFill>
                  <a:srgbClr val="000000"/>
                </a:solidFill>
              </a:rPr>
              <a:t>North America, steppes of Russia, veld of South Africa, pampas of Argentina</a:t>
            </a:r>
          </a:p>
          <a:p>
            <a:pPr marL="625056"/>
            <a:r>
              <a:rPr lang="en-US">
                <a:solidFill>
                  <a:srgbClr val="000000"/>
                </a:solidFill>
              </a:rPr>
              <a:t>interior portions of many continents</a:t>
            </a:r>
          </a:p>
          <a:p>
            <a:pPr marL="937584" lvl="1"/>
            <a:r>
              <a:rPr lang="en-US">
                <a:solidFill>
                  <a:srgbClr val="000000"/>
                </a:solidFill>
              </a:rPr>
              <a:t>covered with grasses and small leafy plants</a:t>
            </a:r>
          </a:p>
          <a:p>
            <a:pPr marL="937584" lvl="1"/>
            <a:r>
              <a:rPr lang="en-US">
                <a:solidFill>
                  <a:srgbClr val="000000"/>
                </a:solidFill>
              </a:rPr>
              <a:t>significant rainfall</a:t>
            </a:r>
          </a:p>
          <a:p>
            <a:pPr marL="937584" lvl="1"/>
            <a:r>
              <a:rPr lang="en-US">
                <a:solidFill>
                  <a:srgbClr val="000000"/>
                </a:solidFill>
              </a:rPr>
              <a:t>hot summers and cold winters</a:t>
            </a:r>
          </a:p>
        </p:txBody>
      </p:sp>
    </p:spTree>
    <p:extLst>
      <p:ext uri="{BB962C8B-B14F-4D97-AF65-F5344CB8AC3E}">
        <p14:creationId xmlns:p14="http://schemas.microsoft.com/office/powerpoint/2010/main" val="130590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Grasslands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interactions among animals and plants shape the environment</a:t>
            </a:r>
          </a:p>
          <a:p>
            <a:pPr marL="1250112" lvl="2"/>
            <a:r>
              <a:rPr lang="en-US"/>
              <a:t>stable</a:t>
            </a:r>
          </a:p>
          <a:p>
            <a:pPr marL="625056"/>
            <a:r>
              <a:rPr lang="en-US"/>
              <a:t>do not undergo ecological succession</a:t>
            </a:r>
          </a:p>
          <a:p>
            <a:pPr marL="625056"/>
            <a:r>
              <a:rPr lang="en-US"/>
              <a:t>wheat, corn, other grains heavily farmed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98" y="5286375"/>
            <a:ext cx="2207865" cy="14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4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1320478"/>
            <a:ext cx="6732984" cy="641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Tropical Rain Forests</a:t>
            </a:r>
          </a:p>
        </p:txBody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>
              <a:buClr>
                <a:srgbClr val="FFFFFF"/>
              </a:buClr>
            </a:pPr>
            <a:r>
              <a:rPr lang="en-US"/>
              <a:t>warms temperatures and rain fall year round</a:t>
            </a:r>
          </a:p>
          <a:p>
            <a:pPr marL="1250112" lvl="2">
              <a:buClr>
                <a:srgbClr val="FFFFFF"/>
              </a:buClr>
            </a:pPr>
            <a:r>
              <a:rPr lang="en-US"/>
              <a:t>200-400 cm</a:t>
            </a:r>
          </a:p>
          <a:p>
            <a:pPr marL="1250112" lvl="2">
              <a:buClr>
                <a:srgbClr val="FFFFFF"/>
              </a:buClr>
            </a:pPr>
            <a:r>
              <a:rPr lang="en-US"/>
              <a:t>25 degrees C</a:t>
            </a:r>
          </a:p>
          <a:p>
            <a:pPr marL="625056">
              <a:buClr>
                <a:srgbClr val="FFFFFF"/>
              </a:buClr>
            </a:pPr>
            <a:r>
              <a:rPr lang="en-US"/>
              <a:t>South America, Southeast Asia, Africa, Central America</a:t>
            </a:r>
          </a:p>
        </p:txBody>
      </p:sp>
    </p:spTree>
    <p:extLst>
      <p:ext uri="{BB962C8B-B14F-4D97-AF65-F5344CB8AC3E}">
        <p14:creationId xmlns:p14="http://schemas.microsoft.com/office/powerpoint/2010/main" val="95993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67" y="3266034"/>
            <a:ext cx="2223492" cy="17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67" y="3482578"/>
            <a:ext cx="2241352" cy="17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2473523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526977"/>
            <a:ext cx="2419945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72" y="1509117"/>
            <a:ext cx="1991320" cy="20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906"/>
            <a:ext cx="2159869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Tropical Rain Forests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781"/>
            <a:ext cx="2268141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9"/>
          <p:cNvSpPr>
            <a:spLocks/>
          </p:cNvSpPr>
          <p:nvPr/>
        </p:nvSpPr>
        <p:spPr bwMode="auto">
          <a:xfrm>
            <a:off x="892969" y="1526977"/>
            <a:ext cx="7358063" cy="46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Clr>
                <a:srgbClr val="7249E3"/>
              </a:buClr>
              <a:buSzPct val="100000"/>
              <a:buFont typeface="Palatino" charset="0"/>
              <a:buChar char="•"/>
            </a:pPr>
            <a:r>
              <a:rPr lang="en-US" sz="3000">
                <a:latin typeface="Palatino" charset="0"/>
                <a:ea typeface="ＭＳ Ｐゴシック" charset="0"/>
                <a:cs typeface="Palatino" charset="0"/>
                <a:sym typeface="Palatino" charset="0"/>
              </a:rPr>
              <a:t>home to more species of plants and animals than can be found in all the rest of the land biomes combined!!</a:t>
            </a: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84" y="5161359"/>
            <a:ext cx="2411016" cy="16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52" y="5286375"/>
            <a:ext cx="2455664" cy="16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5125641"/>
            <a:ext cx="2312789" cy="17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3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Tropical Rain Forests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Trees grow up to 70 m</a:t>
            </a:r>
          </a:p>
          <a:p>
            <a:pPr marL="1250112" lvl="2"/>
            <a:r>
              <a:rPr lang="en-US"/>
              <a:t>canopy</a:t>
            </a:r>
          </a:p>
          <a:p>
            <a:pPr marL="1875168" lvl="4"/>
            <a:r>
              <a:rPr lang="en-US"/>
              <a:t>tree dwellers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0" y="3527227"/>
            <a:ext cx="3562945" cy="26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32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Tropical Rain Forests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animal life is rich and varied</a:t>
            </a:r>
          </a:p>
          <a:p>
            <a:pPr marL="1250112" lvl="2"/>
            <a:r>
              <a:rPr lang="en-US"/>
              <a:t>colorful insects and birds</a:t>
            </a:r>
          </a:p>
          <a:p>
            <a:pPr marL="1250112" lvl="2"/>
            <a:r>
              <a:rPr lang="en-US"/>
              <a:t>reptiles, small mammals, amphibians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8" y="4643438"/>
            <a:ext cx="2920008" cy="19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2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Macintosh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Temperate Deciduous Forests</vt:lpstr>
      <vt:lpstr>Temperate Deciduous Forests</vt:lpstr>
      <vt:lpstr>Temperate Deciduous Forests</vt:lpstr>
      <vt:lpstr>Grasslands</vt:lpstr>
      <vt:lpstr>Grasslands</vt:lpstr>
      <vt:lpstr>Tropical Rain Forests</vt:lpstr>
      <vt:lpstr>Tropical Rain Forests</vt:lpstr>
      <vt:lpstr>Tropical Rain Forests</vt:lpstr>
      <vt:lpstr>Tropical Rain Forests</vt:lpstr>
      <vt:lpstr>Tropical Rain Forests</vt:lpstr>
      <vt:lpstr>Deserts</vt:lpstr>
      <vt:lpstr>Deserts</vt:lpstr>
      <vt:lpstr>Aquatic Biomes</vt:lpstr>
      <vt:lpstr>Freshwater Biomes</vt:lpstr>
      <vt:lpstr>Marine Biomes</vt:lpstr>
      <vt:lpstr>Marine Biomes</vt:lpstr>
      <vt:lpstr>Intertidal Zone</vt:lpstr>
      <vt:lpstr>Neritic Zone</vt:lpstr>
      <vt:lpstr>Open-Sea Zone</vt:lpstr>
      <vt:lpstr>Open-Sea Zone</vt:lpstr>
    </vt:vector>
  </TitlesOfParts>
  <Company>ASTEC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Temperate Deciduous Forests</dc:title>
  <dc:creator>Jill Carson</dc:creator>
  <cp:lastModifiedBy>Jill Carson</cp:lastModifiedBy>
  <cp:revision>1</cp:revision>
  <dcterms:created xsi:type="dcterms:W3CDTF">2011-12-01T15:31:31Z</dcterms:created>
  <dcterms:modified xsi:type="dcterms:W3CDTF">2011-12-01T15:31:55Z</dcterms:modified>
</cp:coreProperties>
</file>