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59" r:id="rId6"/>
    <p:sldId id="273" r:id="rId7"/>
    <p:sldId id="260" r:id="rId8"/>
    <p:sldId id="261" r:id="rId9"/>
    <p:sldId id="275" r:id="rId10"/>
    <p:sldId id="276" r:id="rId11"/>
    <p:sldId id="262" r:id="rId12"/>
    <p:sldId id="263" r:id="rId13"/>
    <p:sldId id="277" r:id="rId14"/>
    <p:sldId id="264" r:id="rId15"/>
    <p:sldId id="265" r:id="rId16"/>
    <p:sldId id="278" r:id="rId17"/>
    <p:sldId id="266" r:id="rId18"/>
    <p:sldId id="279" r:id="rId19"/>
    <p:sldId id="267" r:id="rId20"/>
    <p:sldId id="268" r:id="rId21"/>
    <p:sldId id="280" r:id="rId22"/>
    <p:sldId id="272" r:id="rId23"/>
    <p:sldId id="269" r:id="rId24"/>
    <p:sldId id="270"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A4B4366-CADA-4D9B-B359-7B747575469A}" type="datetimeFigureOut">
              <a:rPr lang="en-US" smtClean="0"/>
              <a:pPr/>
              <a:t>12/1/2008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EB0721B-9E5E-4883-B67F-2FDEBC905E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B4366-CADA-4D9B-B359-7B747575469A}" type="datetimeFigureOut">
              <a:rPr lang="en-US" smtClean="0"/>
              <a:pPr/>
              <a:t>12/1/2008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B4366-CADA-4D9B-B359-7B747575469A}" type="datetimeFigureOut">
              <a:rPr lang="en-US" smtClean="0"/>
              <a:pPr/>
              <a:t>12/1/2008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B4366-CADA-4D9B-B359-7B747575469A}" type="datetimeFigureOut">
              <a:rPr lang="en-US" smtClean="0"/>
              <a:pPr/>
              <a:t>12/1/2008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4B4366-CADA-4D9B-B359-7B747575469A}" type="datetimeFigureOut">
              <a:rPr lang="en-US" smtClean="0"/>
              <a:pPr/>
              <a:t>12/1/2008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0721B-9E5E-4883-B67F-2FDEBC905EA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4B4366-CADA-4D9B-B359-7B747575469A}" type="datetimeFigureOut">
              <a:rPr lang="en-US" smtClean="0"/>
              <a:pPr/>
              <a:t>12/1/2008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4B4366-CADA-4D9B-B359-7B747575469A}" type="datetimeFigureOut">
              <a:rPr lang="en-US" smtClean="0"/>
              <a:pPr/>
              <a:t>12/1/2008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4B4366-CADA-4D9B-B359-7B747575469A}" type="datetimeFigureOut">
              <a:rPr lang="en-US" smtClean="0"/>
              <a:pPr/>
              <a:t>12/1/2008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B4366-CADA-4D9B-B359-7B747575469A}" type="datetimeFigureOut">
              <a:rPr lang="en-US" smtClean="0"/>
              <a:pPr/>
              <a:t>12/1/2008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4B4366-CADA-4D9B-B359-7B747575469A}" type="datetimeFigureOut">
              <a:rPr lang="en-US" smtClean="0"/>
              <a:pPr/>
              <a:t>12/1/2008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0721B-9E5E-4883-B67F-2FDEBC905E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4B4366-CADA-4D9B-B359-7B747575469A}" type="datetimeFigureOut">
              <a:rPr lang="en-US" smtClean="0"/>
              <a:pPr/>
              <a:t>12/1/2008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EB0721B-9E5E-4883-B67F-2FDEBC905EA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4B4366-CADA-4D9B-B359-7B747575469A}" type="datetimeFigureOut">
              <a:rPr lang="en-US" smtClean="0"/>
              <a:pPr/>
              <a:t>12/1/2008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B0721B-9E5E-4883-B67F-2FDEBC905EA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t>DNA</a:t>
            </a:r>
            <a:endParaRPr lang="en-US" dirty="0"/>
          </a:p>
        </p:txBody>
      </p:sp>
      <p:sp>
        <p:nvSpPr>
          <p:cNvPr id="3" name="Subtitle 2"/>
          <p:cNvSpPr>
            <a:spLocks noGrp="1"/>
          </p:cNvSpPr>
          <p:nvPr>
            <p:ph type="subTitle" idx="1"/>
          </p:nvPr>
        </p:nvSpPr>
        <p:spPr/>
        <p:txBody>
          <a:bodyPr/>
          <a:lstStyle/>
          <a:p>
            <a:pPr algn="r"/>
            <a:r>
              <a:rPr lang="en-US" dirty="0" smtClean="0"/>
              <a:t>12-01-08</a:t>
            </a:r>
            <a:endParaRPr lang="en-US" dirty="0"/>
          </a:p>
        </p:txBody>
      </p:sp>
      <p:pic>
        <p:nvPicPr>
          <p:cNvPr id="27650" name="Picture 2" descr="http://www.3dscience.com/img/Products/3D_Models/Biology/DNA/DNA_w_Phosphate_structure/Supporting_images/3d_model_DNA_w_phosphate_1.jpg"/>
          <p:cNvPicPr>
            <a:picLocks noChangeAspect="1" noChangeArrowheads="1"/>
          </p:cNvPicPr>
          <p:nvPr/>
        </p:nvPicPr>
        <p:blipFill>
          <a:blip r:embed="rId2"/>
          <a:srcRect/>
          <a:stretch>
            <a:fillRect/>
          </a:stretch>
        </p:blipFill>
        <p:spPr bwMode="auto">
          <a:xfrm>
            <a:off x="228600" y="228600"/>
            <a:ext cx="5715000" cy="5715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Bacteriophage</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33794" name="Picture 2" descr="photo of bacteriophage"/>
          <p:cNvPicPr>
            <a:picLocks noChangeAspect="1" noChangeArrowheads="1"/>
          </p:cNvPicPr>
          <p:nvPr/>
        </p:nvPicPr>
        <p:blipFill>
          <a:blip r:embed="rId2"/>
          <a:srcRect/>
          <a:stretch>
            <a:fillRect/>
          </a:stretch>
        </p:blipFill>
        <p:spPr bwMode="auto">
          <a:xfrm>
            <a:off x="762000" y="1371600"/>
            <a:ext cx="7848600" cy="5232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Hershey &amp; Chase</a:t>
            </a:r>
            <a:endParaRPr lang="en-US" dirty="0"/>
          </a:p>
        </p:txBody>
      </p:sp>
      <p:sp>
        <p:nvSpPr>
          <p:cNvPr id="3" name="Content Placeholder 2"/>
          <p:cNvSpPr>
            <a:spLocks noGrp="1"/>
          </p:cNvSpPr>
          <p:nvPr>
            <p:ph idx="1"/>
          </p:nvPr>
        </p:nvSpPr>
        <p:spPr/>
        <p:txBody>
          <a:bodyPr/>
          <a:lstStyle/>
          <a:p>
            <a:pPr lvl="1"/>
            <a:r>
              <a:rPr lang="en-US" dirty="0"/>
              <a:t>Hershey and Chase wanted to know which part, the protein coat or the DNA, entered the bacterium</a:t>
            </a:r>
          </a:p>
          <a:p>
            <a:pPr lvl="2"/>
            <a:r>
              <a:rPr lang="en-US" dirty="0"/>
              <a:t>The viruses’ DNA enters the bacteria and the protein coat remains outside the bacteria</a:t>
            </a:r>
          </a:p>
          <a:p>
            <a:endParaRPr lang="en-US" dirty="0"/>
          </a:p>
        </p:txBody>
      </p:sp>
      <p:pic>
        <p:nvPicPr>
          <p:cNvPr id="11266" name="Picture 2" descr="http://media-2.web.britannica.com/eb-media/43/4943-004-5350FC7A.gif"/>
          <p:cNvPicPr>
            <a:picLocks noChangeAspect="1" noChangeArrowheads="1"/>
          </p:cNvPicPr>
          <p:nvPr/>
        </p:nvPicPr>
        <p:blipFill>
          <a:blip r:embed="rId2"/>
          <a:srcRect/>
          <a:stretch>
            <a:fillRect/>
          </a:stretch>
        </p:blipFill>
        <p:spPr bwMode="auto">
          <a:xfrm>
            <a:off x="2438400" y="3729404"/>
            <a:ext cx="4000500" cy="312859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DNA</a:t>
            </a:r>
            <a:endParaRPr lang="en-US" dirty="0"/>
          </a:p>
        </p:txBody>
      </p:sp>
      <p:sp>
        <p:nvSpPr>
          <p:cNvPr id="3" name="Content Placeholder 2"/>
          <p:cNvSpPr>
            <a:spLocks noGrp="1"/>
          </p:cNvSpPr>
          <p:nvPr>
            <p:ph idx="1"/>
          </p:nvPr>
        </p:nvSpPr>
        <p:spPr/>
        <p:txBody>
          <a:bodyPr/>
          <a:lstStyle/>
          <a:p>
            <a:pPr lvl="0"/>
            <a:r>
              <a:rPr lang="en-US" dirty="0"/>
              <a:t>DNA is a polymer formed from units called nucleotides</a:t>
            </a:r>
          </a:p>
          <a:p>
            <a:pPr lvl="1"/>
            <a:r>
              <a:rPr lang="en-US" dirty="0"/>
              <a:t>Each nucleotide is a molecule made up of three basic parts: a 5-carbon sugar (</a:t>
            </a:r>
            <a:r>
              <a:rPr lang="en-US" dirty="0" err="1"/>
              <a:t>deoxyribose</a:t>
            </a:r>
            <a:r>
              <a:rPr lang="en-US" dirty="0"/>
              <a:t>), a phosphate group, and nitrogenous base.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34818" name="Picture 2" descr="http://evolution.berkeley.edu/evosite/history/images/dna_structure.gif"/>
          <p:cNvPicPr>
            <a:picLocks noChangeAspect="1" noChangeArrowheads="1"/>
          </p:cNvPicPr>
          <p:nvPr/>
        </p:nvPicPr>
        <p:blipFill>
          <a:blip r:embed="rId2"/>
          <a:srcRect/>
          <a:stretch>
            <a:fillRect/>
          </a:stretch>
        </p:blipFill>
        <p:spPr bwMode="auto">
          <a:xfrm>
            <a:off x="1295400" y="152400"/>
            <a:ext cx="6400800" cy="650748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DNA</a:t>
            </a:r>
            <a:endParaRPr lang="en-US" dirty="0"/>
          </a:p>
        </p:txBody>
      </p:sp>
      <p:sp>
        <p:nvSpPr>
          <p:cNvPr id="3" name="Content Placeholder 2"/>
          <p:cNvSpPr>
            <a:spLocks noGrp="1"/>
          </p:cNvSpPr>
          <p:nvPr>
            <p:ph idx="1"/>
          </p:nvPr>
        </p:nvSpPr>
        <p:spPr>
          <a:xfrm>
            <a:off x="457200" y="1600201"/>
            <a:ext cx="4495800" cy="3581400"/>
          </a:xfrm>
        </p:spPr>
        <p:txBody>
          <a:bodyPr/>
          <a:lstStyle/>
          <a:p>
            <a:pPr lvl="1"/>
            <a:r>
              <a:rPr lang="en-US" dirty="0"/>
              <a:t>DNA contains 4 nitrogenous bases</a:t>
            </a:r>
          </a:p>
          <a:p>
            <a:pPr lvl="2"/>
            <a:r>
              <a:rPr lang="en-US" dirty="0" err="1"/>
              <a:t>Purines</a:t>
            </a:r>
            <a:r>
              <a:rPr lang="en-US" dirty="0"/>
              <a:t>= adenine and guanine</a:t>
            </a:r>
          </a:p>
          <a:p>
            <a:pPr lvl="2"/>
            <a:r>
              <a:rPr lang="en-US" dirty="0" err="1"/>
              <a:t>Pyrimidines</a:t>
            </a:r>
            <a:r>
              <a:rPr lang="en-US" dirty="0"/>
              <a:t>= cytosine and thymine</a:t>
            </a:r>
          </a:p>
          <a:p>
            <a:endParaRPr lang="en-US" dirty="0"/>
          </a:p>
        </p:txBody>
      </p:sp>
      <p:pic>
        <p:nvPicPr>
          <p:cNvPr id="9218" name="Picture 2" descr="http://web.visionlearning.com/custom/biology/custom/images/Purines_small.gif"/>
          <p:cNvPicPr>
            <a:picLocks noChangeAspect="1" noChangeArrowheads="1"/>
          </p:cNvPicPr>
          <p:nvPr/>
        </p:nvPicPr>
        <p:blipFill>
          <a:blip r:embed="rId2"/>
          <a:srcRect/>
          <a:stretch>
            <a:fillRect/>
          </a:stretch>
        </p:blipFill>
        <p:spPr bwMode="auto">
          <a:xfrm>
            <a:off x="0" y="4114800"/>
            <a:ext cx="4692313" cy="2743199"/>
          </a:xfrm>
          <a:prstGeom prst="rect">
            <a:avLst/>
          </a:prstGeom>
          <a:noFill/>
        </p:spPr>
      </p:pic>
      <p:pic>
        <p:nvPicPr>
          <p:cNvPr id="9220" name="Picture 4" descr="http://www.benbest.com/health/pyrimidines.gif"/>
          <p:cNvPicPr>
            <a:picLocks noChangeAspect="1" noChangeArrowheads="1"/>
          </p:cNvPicPr>
          <p:nvPr/>
        </p:nvPicPr>
        <p:blipFill>
          <a:blip r:embed="rId3"/>
          <a:srcRect/>
          <a:stretch>
            <a:fillRect/>
          </a:stretch>
        </p:blipFill>
        <p:spPr bwMode="auto">
          <a:xfrm>
            <a:off x="4648200" y="1600200"/>
            <a:ext cx="4233333" cy="2133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DNA</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a:t>Individual nucleotides are joined together to form a long chain, sugars and phosphate groups form the backbone of the chain and the nitrogenous bases stick out from the chain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35842" name="Picture 2"/>
          <p:cNvPicPr>
            <a:picLocks noChangeAspect="1" noChangeArrowheads="1"/>
          </p:cNvPicPr>
          <p:nvPr/>
        </p:nvPicPr>
        <p:blipFill>
          <a:blip r:embed="rId2"/>
          <a:srcRect/>
          <a:stretch>
            <a:fillRect/>
          </a:stretch>
        </p:blipFill>
        <p:spPr bwMode="auto">
          <a:xfrm>
            <a:off x="2057400" y="152399"/>
            <a:ext cx="4191000" cy="666293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Rosalind Franklin</a:t>
            </a:r>
            <a:endParaRPr lang="en-US" dirty="0"/>
          </a:p>
        </p:txBody>
      </p:sp>
      <p:sp>
        <p:nvSpPr>
          <p:cNvPr id="3" name="Content Placeholder 2"/>
          <p:cNvSpPr>
            <a:spLocks noGrp="1"/>
          </p:cNvSpPr>
          <p:nvPr>
            <p:ph idx="1"/>
          </p:nvPr>
        </p:nvSpPr>
        <p:spPr/>
        <p:txBody>
          <a:bodyPr/>
          <a:lstStyle/>
          <a:p>
            <a:pPr lvl="0"/>
            <a:r>
              <a:rPr lang="en-US" dirty="0"/>
              <a:t>In early 1950’s Rosalind Franklin created x-ray patterns of DNA</a:t>
            </a:r>
          </a:p>
          <a:p>
            <a:pPr lvl="1"/>
            <a:r>
              <a:rPr lang="en-US" dirty="0"/>
              <a:t>Does not prove anything but does provide some very important clues about the structure of DNA</a:t>
            </a:r>
          </a:p>
          <a:p>
            <a:pPr lvl="2"/>
            <a:r>
              <a:rPr lang="en-US" dirty="0"/>
              <a:t>Fibers that make up DNA are twisted</a:t>
            </a:r>
          </a:p>
          <a:p>
            <a:pPr lvl="2"/>
            <a:r>
              <a:rPr lang="en-US" dirty="0"/>
              <a:t>Large groups of molecules in the fiber are spaced out at regular intervals along the length of the fiber</a:t>
            </a:r>
          </a:p>
          <a:p>
            <a:endParaRPr lang="en-US" dirty="0"/>
          </a:p>
        </p:txBody>
      </p:sp>
      <p:pic>
        <p:nvPicPr>
          <p:cNvPr id="7170" name="Picture 2" descr="http://i6.photobucket.com/albums/y250/PhotozOnline/pwcrit1_03-03.jpg"/>
          <p:cNvPicPr>
            <a:picLocks noChangeAspect="1" noChangeArrowheads="1"/>
          </p:cNvPicPr>
          <p:nvPr/>
        </p:nvPicPr>
        <p:blipFill>
          <a:blip r:embed="rId2"/>
          <a:srcRect/>
          <a:stretch>
            <a:fillRect/>
          </a:stretch>
        </p:blipFill>
        <p:spPr bwMode="auto">
          <a:xfrm>
            <a:off x="0" y="4591050"/>
            <a:ext cx="1600200" cy="2266950"/>
          </a:xfrm>
          <a:prstGeom prst="rect">
            <a:avLst/>
          </a:prstGeom>
          <a:noFill/>
        </p:spPr>
      </p:pic>
      <p:pic>
        <p:nvPicPr>
          <p:cNvPr id="7172" name="Picture 4" descr="http://profiles.nlm.nih.gov/KR/B/B/H/K/_/krbbhk.jpg"/>
          <p:cNvPicPr>
            <a:picLocks noChangeAspect="1" noChangeArrowheads="1"/>
          </p:cNvPicPr>
          <p:nvPr/>
        </p:nvPicPr>
        <p:blipFill>
          <a:blip r:embed="rId3" cstate="print"/>
          <a:srcRect/>
          <a:stretch>
            <a:fillRect/>
          </a:stretch>
        </p:blipFill>
        <p:spPr bwMode="auto">
          <a:xfrm>
            <a:off x="7239001" y="4567595"/>
            <a:ext cx="1905000" cy="229040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X-ray</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36866" name="Picture 2" descr="http://genome.jgi-psf.org/images/dna.jpg"/>
          <p:cNvPicPr>
            <a:picLocks noChangeAspect="1" noChangeArrowheads="1"/>
          </p:cNvPicPr>
          <p:nvPr/>
        </p:nvPicPr>
        <p:blipFill>
          <a:blip r:embed="rId2"/>
          <a:srcRect/>
          <a:stretch>
            <a:fillRect/>
          </a:stretch>
        </p:blipFill>
        <p:spPr bwMode="auto">
          <a:xfrm>
            <a:off x="457200" y="1524000"/>
            <a:ext cx="5105400" cy="5178334"/>
          </a:xfrm>
          <a:prstGeom prst="rect">
            <a:avLst/>
          </a:prstGeom>
          <a:noFill/>
        </p:spPr>
      </p:pic>
      <p:pic>
        <p:nvPicPr>
          <p:cNvPr id="36868" name="Picture 4" descr="http://bioephemera.com/wp-content/uploads/2007/08/288_sextet.jpg"/>
          <p:cNvPicPr>
            <a:picLocks noChangeAspect="1" noChangeArrowheads="1"/>
          </p:cNvPicPr>
          <p:nvPr/>
        </p:nvPicPr>
        <p:blipFill>
          <a:blip r:embed="rId3"/>
          <a:srcRect/>
          <a:stretch>
            <a:fillRect/>
          </a:stretch>
        </p:blipFill>
        <p:spPr bwMode="auto">
          <a:xfrm>
            <a:off x="5943600" y="1905000"/>
            <a:ext cx="2381250" cy="35528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Watson &amp; Crick</a:t>
            </a:r>
            <a:endParaRPr lang="en-US" dirty="0"/>
          </a:p>
        </p:txBody>
      </p:sp>
      <p:sp>
        <p:nvSpPr>
          <p:cNvPr id="3" name="Content Placeholder 2"/>
          <p:cNvSpPr>
            <a:spLocks noGrp="1"/>
          </p:cNvSpPr>
          <p:nvPr>
            <p:ph idx="1"/>
          </p:nvPr>
        </p:nvSpPr>
        <p:spPr/>
        <p:txBody>
          <a:bodyPr>
            <a:normAutofit lnSpcReduction="10000"/>
          </a:bodyPr>
          <a:lstStyle/>
          <a:p>
            <a:pPr lvl="0"/>
            <a:r>
              <a:rPr lang="en-US" dirty="0"/>
              <a:t>Francis Crick and James Watson had been trying to solve the mystery of DNA structure by building a 3-dimensional model </a:t>
            </a:r>
          </a:p>
          <a:p>
            <a:pPr lvl="1"/>
            <a:r>
              <a:rPr lang="en-US" dirty="0"/>
              <a:t>During a trip, Watson was able to observe Franklin’s x-ray pattern of DNA</a:t>
            </a:r>
          </a:p>
          <a:p>
            <a:pPr lvl="1"/>
            <a:r>
              <a:rPr lang="en-US" dirty="0"/>
              <a:t>Watson and Crick used the clues from the x-ray and within weeks had figured out the structure of DNA</a:t>
            </a:r>
          </a:p>
          <a:p>
            <a:pPr lvl="1"/>
            <a:r>
              <a:rPr lang="en-US" dirty="0"/>
              <a:t>W &amp; C played with models trying to twist them into a shape that would account for Franklin’s x-ray pattern</a:t>
            </a:r>
          </a:p>
          <a:p>
            <a:pPr lvl="1"/>
            <a:r>
              <a:rPr lang="en-US" dirty="0"/>
              <a:t>Developed a shape that made sense-helix (similar to a spiral)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a:t>
            </a:r>
            <a:endParaRPr lang="en-US" dirty="0"/>
          </a:p>
        </p:txBody>
      </p:sp>
      <p:sp>
        <p:nvSpPr>
          <p:cNvPr id="3" name="Content Placeholder 2"/>
          <p:cNvSpPr>
            <a:spLocks noGrp="1"/>
          </p:cNvSpPr>
          <p:nvPr>
            <p:ph idx="1"/>
          </p:nvPr>
        </p:nvSpPr>
        <p:spPr/>
        <p:txBody>
          <a:bodyPr/>
          <a:lstStyle/>
          <a:p>
            <a:pPr lvl="0"/>
            <a:r>
              <a:rPr lang="en-US" dirty="0"/>
              <a:t>Cells are </a:t>
            </a:r>
            <a:r>
              <a:rPr lang="en-US" dirty="0" smtClean="0"/>
              <a:t>pre-instructed </a:t>
            </a:r>
            <a:r>
              <a:rPr lang="en-US" dirty="0"/>
              <a:t>by a code, or programmed, about what to do and how to do it</a:t>
            </a:r>
          </a:p>
          <a:p>
            <a:r>
              <a:rPr lang="en-US" dirty="0"/>
              <a:t>A program, or code, in living cells must be able to duplicate itself quickly and accurately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Watson &amp; Crick</a:t>
            </a:r>
            <a:endParaRPr lang="en-US" dirty="0"/>
          </a:p>
        </p:txBody>
      </p:sp>
      <p:sp>
        <p:nvSpPr>
          <p:cNvPr id="3" name="Content Placeholder 2"/>
          <p:cNvSpPr>
            <a:spLocks noGrp="1"/>
          </p:cNvSpPr>
          <p:nvPr>
            <p:ph idx="1"/>
          </p:nvPr>
        </p:nvSpPr>
        <p:spPr/>
        <p:txBody>
          <a:bodyPr/>
          <a:lstStyle/>
          <a:p>
            <a:pPr lvl="1"/>
            <a:r>
              <a:rPr lang="en-US" dirty="0"/>
              <a:t>Using Franklin’s idea that there were probably two strands of DNA, W &amp; C imagined that the strands were twisted around each other, forming a double helix</a:t>
            </a:r>
          </a:p>
          <a:p>
            <a:pPr lvl="1"/>
            <a:r>
              <a:rPr lang="en-US" dirty="0"/>
              <a:t>W &amp; C’s model had nitrogenous bases on each of the strands of DNA, positioned exactly opposite of each other</a:t>
            </a:r>
          </a:p>
          <a:p>
            <a:pPr lvl="2"/>
            <a:r>
              <a:rPr lang="en-US" dirty="0"/>
              <a:t>Positioning allows weak hydrogen bonds to form btw the nitrogenous bases adenine (A) and </a:t>
            </a:r>
            <a:r>
              <a:rPr lang="en-US" dirty="0" err="1"/>
              <a:t>thyamine</a:t>
            </a:r>
            <a:r>
              <a:rPr lang="en-US" dirty="0"/>
              <a:t> (T), and btw cytosine (C) and guanine (G)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37890" name="Picture 2" descr="http://img.photobucket.com/albums/v38/Riese/stumbleimages/WatsonJames-CrickFrancis.jpg"/>
          <p:cNvPicPr>
            <a:picLocks noChangeAspect="1" noChangeArrowheads="1"/>
          </p:cNvPicPr>
          <p:nvPr/>
        </p:nvPicPr>
        <p:blipFill>
          <a:blip r:embed="rId2"/>
          <a:srcRect/>
          <a:stretch>
            <a:fillRect/>
          </a:stretch>
        </p:blipFill>
        <p:spPr bwMode="auto">
          <a:xfrm>
            <a:off x="1143000" y="0"/>
            <a:ext cx="6781800" cy="685007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1026" name="Picture 2" descr="http://www.biologycorner.com/resources/DNA-colored.gif"/>
          <p:cNvPicPr>
            <a:picLocks noChangeAspect="1" noChangeArrowheads="1"/>
          </p:cNvPicPr>
          <p:nvPr/>
        </p:nvPicPr>
        <p:blipFill>
          <a:blip r:embed="rId2"/>
          <a:srcRect/>
          <a:stretch>
            <a:fillRect/>
          </a:stretch>
        </p:blipFill>
        <p:spPr bwMode="auto">
          <a:xfrm>
            <a:off x="1981200" y="152400"/>
            <a:ext cx="4800600" cy="664042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Watson &amp; Crick</a:t>
            </a:r>
            <a:endParaRPr lang="en-US" dirty="0"/>
          </a:p>
        </p:txBody>
      </p:sp>
      <p:sp>
        <p:nvSpPr>
          <p:cNvPr id="3" name="Content Placeholder 2"/>
          <p:cNvSpPr>
            <a:spLocks noGrp="1"/>
          </p:cNvSpPr>
          <p:nvPr>
            <p:ph idx="1"/>
          </p:nvPr>
        </p:nvSpPr>
        <p:spPr/>
        <p:txBody>
          <a:bodyPr/>
          <a:lstStyle/>
          <a:p>
            <a:pPr lvl="1"/>
            <a:r>
              <a:rPr lang="en-US" dirty="0"/>
              <a:t>Erwin Chargaff observed that in any sample of DNA, # of adenine molecules=# of thymine molecules, # of cytosine molecules = # of guanine molecules</a:t>
            </a:r>
          </a:p>
          <a:p>
            <a:pPr lvl="1"/>
            <a:r>
              <a:rPr lang="en-US" dirty="0"/>
              <a:t>This enabled W &amp; C to determine that A bond only to T and C to G.</a:t>
            </a:r>
          </a:p>
          <a:p>
            <a:pPr lvl="2"/>
            <a:r>
              <a:rPr lang="en-US" dirty="0"/>
              <a:t>The attraction between such bases is known as base pairing-the force that holds the two strands of the DNA double helix together</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Watson &amp; Crick</a:t>
            </a:r>
            <a:endParaRPr lang="en-US" dirty="0"/>
          </a:p>
        </p:txBody>
      </p:sp>
      <p:sp>
        <p:nvSpPr>
          <p:cNvPr id="3" name="Content Placeholder 2"/>
          <p:cNvSpPr>
            <a:spLocks noGrp="1"/>
          </p:cNvSpPr>
          <p:nvPr>
            <p:ph idx="1"/>
          </p:nvPr>
        </p:nvSpPr>
        <p:spPr/>
        <p:txBody>
          <a:bodyPr/>
          <a:lstStyle/>
          <a:p>
            <a:pPr lvl="0"/>
            <a:r>
              <a:rPr lang="en-US" dirty="0"/>
              <a:t>In 1953, W &amp; C submitted their findings to a scientific journal.   Their model was almost immediately accepted </a:t>
            </a:r>
          </a:p>
          <a:p>
            <a:pPr lvl="1"/>
            <a:r>
              <a:rPr lang="en-US" dirty="0"/>
              <a:t>Why? It contained a feature that explained how DNA could copy itself!</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Watson &amp; Crick</a:t>
            </a:r>
            <a:endParaRPr lang="en-US" dirty="0"/>
          </a:p>
        </p:txBody>
      </p:sp>
      <p:sp>
        <p:nvSpPr>
          <p:cNvPr id="3" name="Content Placeholder 2"/>
          <p:cNvSpPr>
            <a:spLocks noGrp="1"/>
          </p:cNvSpPr>
          <p:nvPr>
            <p:ph idx="1"/>
          </p:nvPr>
        </p:nvSpPr>
        <p:spPr/>
        <p:txBody>
          <a:bodyPr/>
          <a:lstStyle/>
          <a:p>
            <a:pPr lvl="0"/>
            <a:r>
              <a:rPr lang="en-US" dirty="0"/>
              <a:t>The importance of this work on DNA was acknowledged in 1962 by the awarding of the Nobel prize for medicine or physiology (the highest prize the international community can give for a scientific discovery) </a:t>
            </a:r>
          </a:p>
          <a:p>
            <a:pPr lvl="1"/>
            <a:r>
              <a:rPr lang="en-US" dirty="0"/>
              <a:t>B/c Rosalind Franklin had died in 1958 and Nobel prizes were given only to living scientists, the prize was shared by W &amp; C and Franklin’s associate Maurice Watkins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Genetic Code</a:t>
            </a:r>
            <a:endParaRPr lang="en-US" dirty="0"/>
          </a:p>
        </p:txBody>
      </p:sp>
      <p:sp>
        <p:nvSpPr>
          <p:cNvPr id="3" name="Content Placeholder 2"/>
          <p:cNvSpPr>
            <a:spLocks noGrp="1"/>
          </p:cNvSpPr>
          <p:nvPr>
            <p:ph idx="1"/>
          </p:nvPr>
        </p:nvSpPr>
        <p:spPr/>
        <p:txBody>
          <a:bodyPr/>
          <a:lstStyle/>
          <a:p>
            <a:pPr lvl="0"/>
            <a:r>
              <a:rPr lang="en-US" dirty="0"/>
              <a:t>Program of the cell=genetic code</a:t>
            </a:r>
          </a:p>
          <a:p>
            <a:pPr lvl="1"/>
            <a:r>
              <a:rPr lang="en-US" dirty="0"/>
              <a:t>Genetic </a:t>
            </a:r>
            <a:r>
              <a:rPr lang="en-US" dirty="0" err="1"/>
              <a:t>code</a:t>
            </a:r>
            <a:r>
              <a:rPr lang="en-US" dirty="0" err="1">
                <a:sym typeface="Wingdings"/>
              </a:rPr>
              <a:t></a:t>
            </a:r>
            <a:r>
              <a:rPr lang="en-US" dirty="0" err="1"/>
              <a:t>anything</a:t>
            </a:r>
            <a:r>
              <a:rPr lang="en-US" dirty="0"/>
              <a:t> that relates to heredity, the way in which cells store the program that they seem to pass from one generation to the next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Picture 2" descr="http://www.brooklyn.cuny.edu/bc/ahp/BioInfo/graphics/GP.GeneticCode.GIF"/>
          <p:cNvPicPr>
            <a:picLocks noGrp="1" noChangeAspect="1" noChangeArrowheads="1"/>
          </p:cNvPicPr>
          <p:nvPr>
            <p:ph idx="1"/>
          </p:nvPr>
        </p:nvPicPr>
        <p:blipFill>
          <a:blip r:embed="rId2"/>
          <a:srcRect/>
          <a:stretch>
            <a:fillRect/>
          </a:stretch>
        </p:blipFill>
        <p:spPr bwMode="auto">
          <a:xfrm>
            <a:off x="1295400" y="76200"/>
            <a:ext cx="6781800" cy="6781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Frederick Griffith</a:t>
            </a:r>
            <a:endParaRPr lang="en-US" dirty="0"/>
          </a:p>
        </p:txBody>
      </p:sp>
      <p:sp>
        <p:nvSpPr>
          <p:cNvPr id="3" name="Content Placeholder 2"/>
          <p:cNvSpPr>
            <a:spLocks noGrp="1"/>
          </p:cNvSpPr>
          <p:nvPr>
            <p:ph idx="1"/>
          </p:nvPr>
        </p:nvSpPr>
        <p:spPr/>
        <p:txBody>
          <a:bodyPr/>
          <a:lstStyle/>
          <a:p>
            <a:pPr lvl="1"/>
            <a:r>
              <a:rPr lang="en-US" dirty="0"/>
              <a:t>In 1928, British scientist Frederick Griffith was studying the way in which certain types of bacteria cause the disease pneumonia in lab rats</a:t>
            </a:r>
          </a:p>
          <a:p>
            <a:pPr lvl="2"/>
            <a:r>
              <a:rPr lang="en-US" dirty="0"/>
              <a:t>Accidently discovered transformation</a:t>
            </a:r>
          </a:p>
          <a:p>
            <a:pPr lvl="3"/>
            <a:r>
              <a:rPr lang="en-US" dirty="0"/>
              <a:t>Transformation=process by which genetic material absorbed from the environment is added to or replaces part of a bacterium’s DNA</a:t>
            </a:r>
          </a:p>
          <a:p>
            <a:endParaRPr lang="en-US" dirty="0"/>
          </a:p>
        </p:txBody>
      </p:sp>
      <p:pic>
        <p:nvPicPr>
          <p:cNvPr id="14338" name="Picture 2" descr="http://www.todayinsci.com/A/Avery_Oswald/AveryOswaldThm.jpg"/>
          <p:cNvPicPr>
            <a:picLocks noChangeAspect="1" noChangeArrowheads="1"/>
          </p:cNvPicPr>
          <p:nvPr/>
        </p:nvPicPr>
        <p:blipFill>
          <a:blip r:embed="rId2"/>
          <a:srcRect/>
          <a:stretch>
            <a:fillRect/>
          </a:stretch>
        </p:blipFill>
        <p:spPr bwMode="auto">
          <a:xfrm>
            <a:off x="0" y="4495800"/>
            <a:ext cx="1889760" cy="2362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a:t>
            </a:r>
            <a:endParaRPr lang="en-US" dirty="0"/>
          </a:p>
        </p:txBody>
      </p:sp>
      <p:pic>
        <p:nvPicPr>
          <p:cNvPr id="4" name="Picture 4" descr="http://www.bio.davidson.edu/Courses/Molbio/MolStudents/spring2003/Siegenthaler/fig2.gif"/>
          <p:cNvPicPr>
            <a:picLocks noGrp="1" noChangeAspect="1" noChangeArrowheads="1"/>
          </p:cNvPicPr>
          <p:nvPr>
            <p:ph idx="1"/>
          </p:nvPr>
        </p:nvPicPr>
        <p:blipFill>
          <a:blip r:embed="rId2"/>
          <a:stretch>
            <a:fillRect/>
          </a:stretch>
        </p:blipFill>
        <p:spPr bwMode="auto">
          <a:xfrm>
            <a:off x="764496" y="1935163"/>
            <a:ext cx="7615008" cy="438943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Avery, et al.</a:t>
            </a:r>
            <a:endParaRPr lang="en-US" dirty="0"/>
          </a:p>
        </p:txBody>
      </p:sp>
      <p:sp>
        <p:nvSpPr>
          <p:cNvPr id="3" name="Content Placeholder 2"/>
          <p:cNvSpPr>
            <a:spLocks noGrp="1"/>
          </p:cNvSpPr>
          <p:nvPr>
            <p:ph idx="1"/>
          </p:nvPr>
        </p:nvSpPr>
        <p:spPr/>
        <p:txBody>
          <a:bodyPr/>
          <a:lstStyle/>
          <a:p>
            <a:pPr lvl="1"/>
            <a:r>
              <a:rPr lang="en-US" dirty="0"/>
              <a:t>In 1944, Avery, et al. discovered DNA was the transforming factor</a:t>
            </a:r>
          </a:p>
          <a:p>
            <a:pPr lvl="2"/>
            <a:r>
              <a:rPr lang="en-US" dirty="0"/>
              <a:t>DNA is the nucleic acid that stores and transmits the genetic info from one generation of an organism to the next (DNA carries the genetic code)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Hershey &amp; Chase</a:t>
            </a:r>
            <a:endParaRPr lang="en-US" dirty="0"/>
          </a:p>
        </p:txBody>
      </p:sp>
      <p:sp>
        <p:nvSpPr>
          <p:cNvPr id="3" name="Content Placeholder 2"/>
          <p:cNvSpPr>
            <a:spLocks noGrp="1"/>
          </p:cNvSpPr>
          <p:nvPr>
            <p:ph idx="1"/>
          </p:nvPr>
        </p:nvSpPr>
        <p:spPr/>
        <p:txBody>
          <a:bodyPr>
            <a:normAutofit/>
          </a:bodyPr>
          <a:lstStyle/>
          <a:p>
            <a:pPr lvl="1"/>
            <a:r>
              <a:rPr lang="en-US" dirty="0"/>
              <a:t>In 1952, Hershey and Chase were interested in the kinds of viruses that infect bacteria (</a:t>
            </a:r>
            <a:r>
              <a:rPr lang="en-US" dirty="0" err="1"/>
              <a:t>bacteriophages</a:t>
            </a:r>
            <a:r>
              <a:rPr lang="en-US" dirty="0"/>
              <a:t>=bacteria eaters)</a:t>
            </a:r>
          </a:p>
          <a:p>
            <a:pPr lvl="2"/>
            <a:r>
              <a:rPr lang="en-US" dirty="0" err="1"/>
              <a:t>Bacteriophages</a:t>
            </a:r>
            <a:r>
              <a:rPr lang="en-US" dirty="0"/>
              <a:t> are composed of a DNA core and a protein coat</a:t>
            </a:r>
          </a:p>
          <a:p>
            <a:pPr lvl="2"/>
            <a:r>
              <a:rPr lang="en-US" dirty="0"/>
              <a:t>They attach themselves to the surface of a bacterium and then inject a material into the bacterium</a:t>
            </a:r>
          </a:p>
          <a:p>
            <a:pPr lvl="2"/>
            <a:r>
              <a:rPr lang="en-US" dirty="0"/>
              <a:t>Once inside, the material soon begins to reproduce, making many copies of the </a:t>
            </a:r>
            <a:r>
              <a:rPr lang="en-US" dirty="0" err="1"/>
              <a:t>bacteriophage</a:t>
            </a:r>
            <a:endParaRPr lang="en-US" dirty="0"/>
          </a:p>
          <a:p>
            <a:pPr lvl="2"/>
            <a:r>
              <a:rPr lang="en-US" dirty="0"/>
              <a:t>Soon the bacterium bursts, and several hundred </a:t>
            </a:r>
            <a:r>
              <a:rPr lang="en-US" dirty="0" err="1"/>
              <a:t>bacteriophages</a:t>
            </a:r>
            <a:r>
              <a:rPr lang="en-US" dirty="0"/>
              <a:t> are released to infect other cells which contain the genetic code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Bacteriophage</a:t>
            </a:r>
            <a:br>
              <a:rPr lang="en-US" dirty="0" smtClean="0"/>
            </a:b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30722" name="Picture 2" descr="http://oceanworld.tamu.edu/resources/oceanography-book/Images/BacteriophageCartoon.jpg"/>
          <p:cNvPicPr>
            <a:picLocks noChangeAspect="1" noChangeArrowheads="1"/>
          </p:cNvPicPr>
          <p:nvPr/>
        </p:nvPicPr>
        <p:blipFill>
          <a:blip r:embed="rId2"/>
          <a:srcRect/>
          <a:stretch>
            <a:fillRect/>
          </a:stretch>
        </p:blipFill>
        <p:spPr bwMode="auto">
          <a:xfrm>
            <a:off x="1600200" y="920344"/>
            <a:ext cx="6172200" cy="593765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261</TotalTime>
  <Words>804</Words>
  <Application>Microsoft Office PowerPoint</Application>
  <PresentationFormat>On-screen Show (4:3)</PresentationFormat>
  <Paragraphs>74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DNA</vt:lpstr>
      <vt:lpstr>DNA</vt:lpstr>
      <vt:lpstr>The Genetic Code</vt:lpstr>
      <vt:lpstr> </vt:lpstr>
      <vt:lpstr>Frederick Griffith</vt:lpstr>
      <vt:lpstr>Transformation</vt:lpstr>
      <vt:lpstr>Avery, et al.</vt:lpstr>
      <vt:lpstr>Hershey &amp; Chase</vt:lpstr>
      <vt:lpstr>Bacteriophage </vt:lpstr>
      <vt:lpstr>Bacteriophage</vt:lpstr>
      <vt:lpstr>Hershey &amp; Chase</vt:lpstr>
      <vt:lpstr>Structure of DNA</vt:lpstr>
      <vt:lpstr> </vt:lpstr>
      <vt:lpstr>Structure of DNA</vt:lpstr>
      <vt:lpstr>Structure of DNA</vt:lpstr>
      <vt:lpstr> </vt:lpstr>
      <vt:lpstr>Rosalind Franklin</vt:lpstr>
      <vt:lpstr>DNA X-ray</vt:lpstr>
      <vt:lpstr>Watson &amp; Crick</vt:lpstr>
      <vt:lpstr>Watson &amp; Crick</vt:lpstr>
      <vt:lpstr> </vt:lpstr>
      <vt:lpstr> </vt:lpstr>
      <vt:lpstr>Watson &amp; Crick</vt:lpstr>
      <vt:lpstr>Watson &amp; Crick</vt:lpstr>
      <vt:lpstr>Watson &amp; Crick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jill.carson</dc:creator>
  <cp:lastModifiedBy>jill.carson</cp:lastModifiedBy>
  <cp:revision>10</cp:revision>
  <dcterms:created xsi:type="dcterms:W3CDTF">2008-10-06T13:51:45Z</dcterms:created>
  <dcterms:modified xsi:type="dcterms:W3CDTF">2008-12-01T14:33:35Z</dcterms:modified>
</cp:coreProperties>
</file>