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9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E063-ABEE-4F44-BAE9-E3B623393706}" type="datetimeFigureOut">
              <a:rPr lang="en-US" smtClean="0"/>
              <a:pPr/>
              <a:t>9/29/2008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9AC4664-305B-437F-BAD8-542FF6095F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E063-ABEE-4F44-BAE9-E3B623393706}" type="datetimeFigureOut">
              <a:rPr lang="en-US" smtClean="0"/>
              <a:pPr/>
              <a:t>9/29/2008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C4664-305B-437F-BAD8-542FF6095F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E063-ABEE-4F44-BAE9-E3B623393706}" type="datetimeFigureOut">
              <a:rPr lang="en-US" smtClean="0"/>
              <a:pPr/>
              <a:t>9/29/2008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C4664-305B-437F-BAD8-542FF6095F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E063-ABEE-4F44-BAE9-E3B623393706}" type="datetimeFigureOut">
              <a:rPr lang="en-US" smtClean="0"/>
              <a:pPr/>
              <a:t>9/29/2008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9AC4664-305B-437F-BAD8-542FF6095F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E063-ABEE-4F44-BAE9-E3B623393706}" type="datetimeFigureOut">
              <a:rPr lang="en-US" smtClean="0"/>
              <a:pPr/>
              <a:t>9/29/2008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C4664-305B-437F-BAD8-542FF6095F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E063-ABEE-4F44-BAE9-E3B623393706}" type="datetimeFigureOut">
              <a:rPr lang="en-US" smtClean="0"/>
              <a:pPr/>
              <a:t>9/29/2008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C4664-305B-437F-BAD8-542FF6095F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E063-ABEE-4F44-BAE9-E3B623393706}" type="datetimeFigureOut">
              <a:rPr lang="en-US" smtClean="0"/>
              <a:pPr/>
              <a:t>9/29/2008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9AC4664-305B-437F-BAD8-542FF6095F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E063-ABEE-4F44-BAE9-E3B623393706}" type="datetimeFigureOut">
              <a:rPr lang="en-US" smtClean="0"/>
              <a:pPr/>
              <a:t>9/29/2008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C4664-305B-437F-BAD8-542FF6095F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E063-ABEE-4F44-BAE9-E3B623393706}" type="datetimeFigureOut">
              <a:rPr lang="en-US" smtClean="0"/>
              <a:pPr/>
              <a:t>9/29/2008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C4664-305B-437F-BAD8-542FF6095F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E063-ABEE-4F44-BAE9-E3B623393706}" type="datetimeFigureOut">
              <a:rPr lang="en-US" smtClean="0"/>
              <a:pPr/>
              <a:t>9/29/2008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C4664-305B-437F-BAD8-542FF6095F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E063-ABEE-4F44-BAE9-E3B623393706}" type="datetimeFigureOut">
              <a:rPr lang="en-US" smtClean="0"/>
              <a:pPr/>
              <a:t>9/29/2008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C4664-305B-437F-BAD8-542FF6095F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D3E063-ABEE-4F44-BAE9-E3B623393706}" type="datetimeFigureOut">
              <a:rPr lang="en-US" smtClean="0"/>
              <a:pPr/>
              <a:t>9/29/2008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9AC4664-305B-437F-BAD8-542FF6095F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Cell Structure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6086" name="Picture 6" descr="http://www.uvm.edu/~inquiryb/webquest/fa06/mvogenbe/Animal-Ce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3987800" cy="3961332"/>
          </a:xfrm>
          <a:prstGeom prst="rect">
            <a:avLst/>
          </a:prstGeom>
          <a:noFill/>
        </p:spPr>
      </p:pic>
      <p:pic>
        <p:nvPicPr>
          <p:cNvPr id="46088" name="Picture 8" descr="http://www.lclark.edu/~seavey/plant%20cell72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524000"/>
            <a:ext cx="3987800" cy="3722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Carbohydrates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r>
              <a:rPr lang="en-US" sz="2800" dirty="0" err="1"/>
              <a:t>cho’s</a:t>
            </a:r>
            <a:r>
              <a:rPr lang="en-US" sz="2800" dirty="0"/>
              <a:t> are attached to proteins or lipids at the membrane surface</a:t>
            </a:r>
          </a:p>
          <a:p>
            <a:pPr lvl="4"/>
            <a:r>
              <a:rPr lang="en-US" sz="2800" dirty="0"/>
              <a:t>many act like chemical id cards, allowing cells to recognize and interact with each other</a:t>
            </a:r>
          </a:p>
          <a:p>
            <a:endParaRPr lang="en-US" dirty="0"/>
          </a:p>
        </p:txBody>
      </p:sp>
      <p:pic>
        <p:nvPicPr>
          <p:cNvPr id="14338" name="Picture 2" descr="http://www.world-of-fungi.org/Mostly_Medical/Jeganathan/Jeganathan_files/image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886200"/>
            <a:ext cx="5257800" cy="27691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525963"/>
          </a:xfrm>
        </p:spPr>
        <p:txBody>
          <a:bodyPr/>
          <a:lstStyle/>
          <a:p>
            <a:pPr lvl="1"/>
            <a:r>
              <a:rPr lang="en-US" dirty="0"/>
              <a:t>in organism such as plants, algae, and some bacteria, the cell membrane is surrounded by a cell wall</a:t>
            </a:r>
          </a:p>
          <a:p>
            <a:pPr lvl="1"/>
            <a:r>
              <a:rPr lang="en-US" dirty="0"/>
              <a:t>helps to protect and support the cell </a:t>
            </a:r>
          </a:p>
          <a:p>
            <a:pPr lvl="1"/>
            <a:r>
              <a:rPr lang="en-US" dirty="0"/>
              <a:t>very </a:t>
            </a:r>
            <a:r>
              <a:rPr lang="en-US" dirty="0" err="1"/>
              <a:t>porous</a:t>
            </a:r>
            <a:r>
              <a:rPr lang="en-US" dirty="0" err="1">
                <a:sym typeface="Wingdings"/>
              </a:rPr>
              <a:t></a:t>
            </a:r>
            <a:r>
              <a:rPr lang="en-US" dirty="0" err="1"/>
              <a:t>water</a:t>
            </a:r>
            <a:r>
              <a:rPr lang="en-US" dirty="0"/>
              <a:t>, oxygen, carbon dioxide, and other substances can </a:t>
            </a:r>
            <a:r>
              <a:rPr lang="en-US"/>
              <a:t>pass </a:t>
            </a:r>
            <a:r>
              <a:rPr lang="en-US" smtClean="0"/>
              <a:t>through </a:t>
            </a:r>
            <a:r>
              <a:rPr lang="en-US" dirty="0"/>
              <a:t>easily</a:t>
            </a:r>
          </a:p>
          <a:p>
            <a:pPr lvl="1"/>
            <a:r>
              <a:rPr lang="en-US" dirty="0"/>
              <a:t>made up of two or more layers</a:t>
            </a:r>
          </a:p>
          <a:p>
            <a:pPr lvl="2"/>
            <a:r>
              <a:rPr lang="en-US" dirty="0"/>
              <a:t>layers form in a series of steps</a:t>
            </a:r>
          </a:p>
          <a:p>
            <a:endParaRPr lang="en-US" dirty="0"/>
          </a:p>
        </p:txBody>
      </p:sp>
      <p:pic>
        <p:nvPicPr>
          <p:cNvPr id="13314" name="Picture 2" descr="http://library.thinkquest.org/06aug/01942/plcells/thinkquest/cell-wal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4495800"/>
            <a:ext cx="3124200" cy="208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Cell 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layer to form develops where two plant cells meet</a:t>
            </a:r>
          </a:p>
          <a:p>
            <a:pPr lvl="4"/>
            <a:r>
              <a:rPr lang="en-US" sz="2800" dirty="0"/>
              <a:t>Contains a gluey substance called pectin, that helps hold the cells together</a:t>
            </a:r>
          </a:p>
          <a:p>
            <a:pPr lvl="3"/>
            <a:r>
              <a:rPr lang="en-US" sz="2800" dirty="0"/>
              <a:t>Each of these cells then forms a primary cell wall on its side of this gluey layer</a:t>
            </a:r>
          </a:p>
          <a:p>
            <a:pPr lvl="4"/>
            <a:r>
              <a:rPr lang="en-US" sz="2800" dirty="0"/>
              <a:t>Made up of cellulose (a fibrous material) </a:t>
            </a:r>
          </a:p>
          <a:p>
            <a:pPr lvl="5"/>
            <a:r>
              <a:rPr lang="en-US" sz="2800" dirty="0"/>
              <a:t>Make the cell wall </a:t>
            </a:r>
            <a:r>
              <a:rPr lang="en-US" sz="2800" dirty="0" err="1"/>
              <a:t>elastic</a:t>
            </a:r>
            <a:r>
              <a:rPr lang="en-US" sz="2800" dirty="0" err="1">
                <a:sym typeface="Wingdings"/>
              </a:rPr>
              <a:t></a:t>
            </a:r>
            <a:r>
              <a:rPr lang="en-US" sz="2800" dirty="0" err="1"/>
              <a:t>stretch</a:t>
            </a:r>
            <a:r>
              <a:rPr lang="en-US" sz="2800" dirty="0"/>
              <a:t> as it grows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6866" name="Picture 2" descr="http://library.thinkquest.org/C004535/media/cell_wal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219200"/>
            <a:ext cx="3962400" cy="509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Cell 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r>
              <a:rPr lang="en-US" sz="2800" dirty="0"/>
              <a:t>Plants that have woody stems, another layer</a:t>
            </a:r>
            <a:r>
              <a:rPr lang="en-US" sz="2800" dirty="0">
                <a:sym typeface="Wingdings"/>
              </a:rPr>
              <a:t></a:t>
            </a:r>
            <a:r>
              <a:rPr lang="en-US" sz="2800" dirty="0"/>
              <a:t> secondary cell wall, develops</a:t>
            </a:r>
          </a:p>
          <a:p>
            <a:pPr lvl="4"/>
            <a:r>
              <a:rPr lang="en-US" sz="2800" dirty="0"/>
              <a:t>Composed of cellulose and lignin</a:t>
            </a:r>
          </a:p>
          <a:p>
            <a:pPr lvl="4"/>
            <a:r>
              <a:rPr lang="en-US" sz="2800" dirty="0"/>
              <a:t>Lignin makes cellulose more rigid</a:t>
            </a:r>
          </a:p>
          <a:p>
            <a:pPr lvl="4"/>
            <a:r>
              <a:rPr lang="en-US" sz="2800" dirty="0"/>
              <a:t>Wood consists mainly of secondary cell walls</a:t>
            </a:r>
          </a:p>
          <a:p>
            <a:endParaRPr lang="en-US" dirty="0"/>
          </a:p>
        </p:txBody>
      </p:sp>
      <p:pic>
        <p:nvPicPr>
          <p:cNvPr id="11266" name="Picture 2" descr="http://www.astrographics.com/GalleryPrints/Display/GP21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4114800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Nucleus-info center of the cell</a:t>
            </a:r>
          </a:p>
          <a:p>
            <a:pPr lvl="1"/>
            <a:r>
              <a:rPr lang="en-US" dirty="0"/>
              <a:t>Seen in many cells as a large dark structure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described by Robert Brown</a:t>
            </a:r>
          </a:p>
          <a:p>
            <a:pPr lvl="1"/>
            <a:r>
              <a:rPr lang="en-US" dirty="0"/>
              <a:t>Not all cells have nuclei</a:t>
            </a:r>
          </a:p>
          <a:p>
            <a:pPr lvl="1"/>
            <a:r>
              <a:rPr lang="en-US" dirty="0"/>
              <a:t>Small unicellular </a:t>
            </a:r>
            <a:r>
              <a:rPr lang="en-US" dirty="0" err="1"/>
              <a:t>organism</a:t>
            </a:r>
            <a:r>
              <a:rPr lang="en-US" dirty="0" err="1">
                <a:sym typeface="Wingdings"/>
              </a:rPr>
              <a:t></a:t>
            </a:r>
            <a:r>
              <a:rPr lang="en-US" dirty="0" err="1"/>
              <a:t>bacteria</a:t>
            </a:r>
            <a:r>
              <a:rPr lang="en-US" dirty="0"/>
              <a:t> and several other kinds of organisms, do not have nuclei</a:t>
            </a:r>
          </a:p>
          <a:p>
            <a:endParaRPr lang="en-US" dirty="0"/>
          </a:p>
        </p:txBody>
      </p:sp>
      <p:pic>
        <p:nvPicPr>
          <p:cNvPr id="10242" name="Picture 2" descr="http://www.public.iastate.edu/~ttt356/Nucle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4581525"/>
            <a:ext cx="3035300" cy="2276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Prokaryotes / Eukaryotes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The absence or presence of a nucleus can be used to divide organisms into two categories:</a:t>
            </a:r>
          </a:p>
          <a:p>
            <a:pPr lvl="2"/>
            <a:r>
              <a:rPr lang="en-US" dirty="0"/>
              <a:t>Prokaryotes-lack nuclei</a:t>
            </a:r>
          </a:p>
          <a:p>
            <a:pPr lvl="2"/>
            <a:r>
              <a:rPr lang="en-US" dirty="0"/>
              <a:t>Eukaryotes-contain nuclei</a:t>
            </a:r>
          </a:p>
          <a:p>
            <a:pPr lvl="3"/>
            <a:r>
              <a:rPr lang="en-US" dirty="0" err="1"/>
              <a:t>Karyon</a:t>
            </a:r>
            <a:r>
              <a:rPr lang="en-US" dirty="0"/>
              <a:t>=nucleus</a:t>
            </a:r>
          </a:p>
          <a:p>
            <a:pPr lvl="3"/>
            <a:r>
              <a:rPr lang="en-US" dirty="0"/>
              <a:t>Pro=before</a:t>
            </a:r>
          </a:p>
          <a:p>
            <a:pPr lvl="3"/>
            <a:r>
              <a:rPr lang="en-US" dirty="0" err="1"/>
              <a:t>Eu</a:t>
            </a:r>
            <a:r>
              <a:rPr lang="en-US" dirty="0"/>
              <a:t>=true</a:t>
            </a:r>
          </a:p>
          <a:p>
            <a:endParaRPr lang="en-US" dirty="0"/>
          </a:p>
        </p:txBody>
      </p:sp>
      <p:pic>
        <p:nvPicPr>
          <p:cNvPr id="9218" name="Picture 2" descr="http://www.blobs.org/science/cells/prokaryot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81773"/>
            <a:ext cx="2600325" cy="2276227"/>
          </a:xfrm>
          <a:prstGeom prst="rect">
            <a:avLst/>
          </a:prstGeom>
          <a:noFill/>
        </p:spPr>
      </p:pic>
      <p:pic>
        <p:nvPicPr>
          <p:cNvPr id="9220" name="Picture 4" descr="http://io.uwinnipeg.ca/~simmons/1116/images/bactloc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4876800"/>
            <a:ext cx="2320925" cy="1495260"/>
          </a:xfrm>
          <a:prstGeom prst="rect">
            <a:avLst/>
          </a:prstGeom>
          <a:noFill/>
        </p:spPr>
      </p:pic>
      <p:pic>
        <p:nvPicPr>
          <p:cNvPr id="9222" name="Picture 6" descr="http://www.biology4kids.com/files/art/micro_eukar2_240x1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2590800"/>
            <a:ext cx="22860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Prokaryotes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/>
              <a:t>Prokaryotic organism</a:t>
            </a:r>
          </a:p>
          <a:p>
            <a:pPr lvl="3"/>
            <a:r>
              <a:rPr lang="en-US" dirty="0"/>
              <a:t>Bacteria and their relatives</a:t>
            </a:r>
          </a:p>
          <a:p>
            <a:pPr lvl="3"/>
            <a:r>
              <a:rPr lang="en-US" dirty="0"/>
              <a:t>Usually small and unicellular</a:t>
            </a:r>
          </a:p>
          <a:p>
            <a:endParaRPr lang="en-US" dirty="0"/>
          </a:p>
        </p:txBody>
      </p:sp>
      <p:pic>
        <p:nvPicPr>
          <p:cNvPr id="8194" name="Picture 2" descr="http://www.williamsclass.com/images/JPGImages/BacteriaCe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971800"/>
            <a:ext cx="2457450" cy="3352800"/>
          </a:xfrm>
          <a:prstGeom prst="rect">
            <a:avLst/>
          </a:prstGeom>
          <a:noFill/>
        </p:spPr>
      </p:pic>
      <p:pic>
        <p:nvPicPr>
          <p:cNvPr id="8196" name="Picture 4" descr="http://www.scienceclarified.com/images/uesc_02_img00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2057400"/>
            <a:ext cx="3114675" cy="4029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Eukaryotes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/>
              <a:t>Eukaryotic organisms</a:t>
            </a:r>
          </a:p>
          <a:p>
            <a:pPr lvl="3"/>
            <a:r>
              <a:rPr lang="en-US" dirty="0"/>
              <a:t>Both unicellular and </a:t>
            </a:r>
            <a:r>
              <a:rPr lang="en-US" dirty="0" err="1"/>
              <a:t>multicellular</a:t>
            </a:r>
            <a:endParaRPr lang="en-US" dirty="0"/>
          </a:p>
          <a:p>
            <a:endParaRPr lang="en-US" dirty="0"/>
          </a:p>
        </p:txBody>
      </p:sp>
      <p:pic>
        <p:nvPicPr>
          <p:cNvPr id="7170" name="Picture 2" descr="http://www.eukaryotes.com/aslo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819400"/>
            <a:ext cx="2616200" cy="34882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Nucleus is the information center of the cell</a:t>
            </a:r>
          </a:p>
          <a:p>
            <a:pPr lvl="1"/>
            <a:r>
              <a:rPr lang="en-US" dirty="0"/>
              <a:t>Contains DNA=instructions for making thousands of different molecules</a:t>
            </a:r>
          </a:p>
          <a:p>
            <a:pPr lvl="1"/>
            <a:r>
              <a:rPr lang="en-US" dirty="0"/>
              <a:t>Directs all the activities that occur in a living cell</a:t>
            </a:r>
          </a:p>
          <a:p>
            <a:endParaRPr lang="en-US" dirty="0"/>
          </a:p>
        </p:txBody>
      </p:sp>
      <p:pic>
        <p:nvPicPr>
          <p:cNvPr id="6146" name="Picture 2" descr="http://www.itg.uiuc.edu/technology/atlas/structures/nucleus/images/nucleus_microtubul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733800"/>
            <a:ext cx="3505200" cy="2649438"/>
          </a:xfrm>
          <a:prstGeom prst="rect">
            <a:avLst/>
          </a:prstGeom>
          <a:noFill/>
        </p:spPr>
      </p:pic>
      <p:pic>
        <p:nvPicPr>
          <p:cNvPr id="6148" name="Picture 4" descr="http://homepage.smc.edu/hgp/images/cell-to-DNA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581400"/>
            <a:ext cx="2238375" cy="3032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Enormous variety in the size and shape of different cells</a:t>
            </a:r>
          </a:p>
          <a:p>
            <a:pPr lvl="1"/>
            <a:r>
              <a:rPr lang="en-US" dirty="0"/>
              <a:t>Smallest cells belong to group of </a:t>
            </a:r>
            <a:r>
              <a:rPr lang="en-US" dirty="0" err="1"/>
              <a:t>organisms</a:t>
            </a:r>
            <a:r>
              <a:rPr lang="en-US" dirty="0" err="1">
                <a:sym typeface="Wingdings"/>
              </a:rPr>
              <a:t></a:t>
            </a:r>
            <a:r>
              <a:rPr lang="en-US" dirty="0" err="1"/>
              <a:t>Mycoplasma</a:t>
            </a:r>
            <a:endParaRPr lang="en-US" dirty="0"/>
          </a:p>
          <a:p>
            <a:pPr lvl="2"/>
            <a:r>
              <a:rPr lang="en-US" dirty="0"/>
              <a:t>Only about 0.2 µm in diameter</a:t>
            </a:r>
          </a:p>
          <a:p>
            <a:pPr lvl="2"/>
            <a:r>
              <a:rPr lang="en-US" dirty="0"/>
              <a:t>So small that often beyond the limit of resolution of light microscopes</a:t>
            </a:r>
          </a:p>
          <a:p>
            <a:endParaRPr lang="en-US" dirty="0"/>
          </a:p>
        </p:txBody>
      </p:sp>
      <p:pic>
        <p:nvPicPr>
          <p:cNvPr id="44034" name="Picture 2" descr="http://www.naturalhealinghouse.com/images/mycoplas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419600"/>
            <a:ext cx="2692400" cy="2176240"/>
          </a:xfrm>
          <a:prstGeom prst="rect">
            <a:avLst/>
          </a:prstGeom>
          <a:noFill/>
        </p:spPr>
      </p:pic>
      <p:pic>
        <p:nvPicPr>
          <p:cNvPr id="44036" name="Picture 4" descr="http://gsbs.utmb.edu/microbook/images/fig37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419600"/>
            <a:ext cx="2843350" cy="1922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Nuclear envelope</a:t>
            </a:r>
          </a:p>
          <a:p>
            <a:pPr lvl="2"/>
            <a:r>
              <a:rPr lang="en-US" dirty="0"/>
              <a:t>Composed of two membranes that form boundary around nucleus</a:t>
            </a:r>
          </a:p>
          <a:p>
            <a:pPr lvl="2"/>
            <a:r>
              <a:rPr lang="en-US" dirty="0" err="1"/>
              <a:t>Inside</a:t>
            </a:r>
            <a:r>
              <a:rPr lang="en-US" dirty="0" err="1">
                <a:sym typeface="Wingdings"/>
              </a:rPr>
              <a:t></a:t>
            </a:r>
            <a:r>
              <a:rPr lang="en-US" dirty="0" err="1"/>
              <a:t>dozens</a:t>
            </a:r>
            <a:r>
              <a:rPr lang="en-US" dirty="0"/>
              <a:t> of nuclear pores</a:t>
            </a:r>
          </a:p>
          <a:p>
            <a:pPr lvl="2"/>
            <a:r>
              <a:rPr lang="en-US" dirty="0"/>
              <a:t>Molecules move in and out of nucleus through nuclear pores</a:t>
            </a:r>
          </a:p>
          <a:p>
            <a:endParaRPr lang="en-US" dirty="0"/>
          </a:p>
        </p:txBody>
      </p:sp>
      <p:pic>
        <p:nvPicPr>
          <p:cNvPr id="5122" name="Picture 2" descr="http://kconline.kaskaskia.edu/bcambron/Biology%20117/Cells_files/image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4038600"/>
            <a:ext cx="3038475" cy="2276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Nucleolus</a:t>
            </a:r>
          </a:p>
          <a:p>
            <a:pPr lvl="2"/>
            <a:r>
              <a:rPr lang="en-US" dirty="0"/>
              <a:t>Most nuclei contain a small region called nucleolus</a:t>
            </a:r>
          </a:p>
          <a:p>
            <a:pPr lvl="2"/>
            <a:r>
              <a:rPr lang="en-US" dirty="0"/>
              <a:t>Made up of RNA and proteins </a:t>
            </a:r>
          </a:p>
          <a:p>
            <a:pPr lvl="2"/>
            <a:r>
              <a:rPr lang="en-US" dirty="0"/>
              <a:t>Where </a:t>
            </a:r>
            <a:r>
              <a:rPr lang="en-US" dirty="0" err="1"/>
              <a:t>ribosomes</a:t>
            </a:r>
            <a:r>
              <a:rPr lang="en-US" dirty="0"/>
              <a:t> are made</a:t>
            </a:r>
          </a:p>
          <a:p>
            <a:endParaRPr lang="en-US" dirty="0"/>
          </a:p>
        </p:txBody>
      </p:sp>
      <p:pic>
        <p:nvPicPr>
          <p:cNvPr id="4098" name="Picture 2" descr="http://micro.magnet.fsu.edu/cells/nucleus/images/nucleolusfigur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3657600"/>
            <a:ext cx="3409950" cy="247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Chromosomes</a:t>
            </a:r>
          </a:p>
          <a:p>
            <a:pPr lvl="2"/>
            <a:r>
              <a:rPr lang="en-US" dirty="0"/>
              <a:t>The DNA in the nucleus of eukaryotic cells is attached to special proteins and forms large structures called chromosomes</a:t>
            </a:r>
          </a:p>
          <a:p>
            <a:pPr lvl="2"/>
            <a:r>
              <a:rPr lang="en-US" dirty="0"/>
              <a:t>Contain genetic information that must be passed to each new generation of cells</a:t>
            </a:r>
          </a:p>
          <a:p>
            <a:endParaRPr lang="en-US" dirty="0"/>
          </a:p>
        </p:txBody>
      </p:sp>
      <p:pic>
        <p:nvPicPr>
          <p:cNvPr id="3074" name="Picture 2" descr="http://static.howstuffworks.com/gif/adam/images/en/chromosomes-and-dna-pic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023360"/>
            <a:ext cx="3276600" cy="2621280"/>
          </a:xfrm>
          <a:prstGeom prst="rect">
            <a:avLst/>
          </a:prstGeom>
          <a:noFill/>
        </p:spPr>
      </p:pic>
      <p:pic>
        <p:nvPicPr>
          <p:cNvPr id="3076" name="Picture 4" descr="http://www.stanford.edu/group/pandegroup/folding/education/GAH/chromosom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737576"/>
            <a:ext cx="3552825" cy="296802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77240" y="3097529"/>
            <a:ext cx="9144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Cytoplasm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Cytoplasm</a:t>
            </a:r>
          </a:p>
          <a:p>
            <a:pPr lvl="1"/>
            <a:r>
              <a:rPr lang="en-US" dirty="0"/>
              <a:t>Area between the nucleus and the cell membrane</a:t>
            </a:r>
          </a:p>
          <a:p>
            <a:pPr lvl="1"/>
            <a:r>
              <a:rPr lang="en-US" dirty="0"/>
              <a:t>Contains important structures</a:t>
            </a:r>
          </a:p>
          <a:p>
            <a:endParaRPr lang="en-US" dirty="0"/>
          </a:p>
        </p:txBody>
      </p:sp>
      <p:pic>
        <p:nvPicPr>
          <p:cNvPr id="2050" name="Picture 2" descr="http://www.learner.org/channel/courses/essential/life/images/show1.cytoplas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352800"/>
            <a:ext cx="3333750" cy="2505075"/>
          </a:xfrm>
          <a:prstGeom prst="rect">
            <a:avLst/>
          </a:prstGeom>
          <a:noFill/>
        </p:spPr>
      </p:pic>
      <p:pic>
        <p:nvPicPr>
          <p:cNvPr id="2052" name="Picture 4" descr="http://www.daylilies.org/ahs_dictionary/cytoplasm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38100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Tomorrow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discuss the organelles found within the cytoplasm!!!!!!!!!!!!</a:t>
            </a:r>
            <a:endParaRPr lang="en-US" dirty="0"/>
          </a:p>
        </p:txBody>
      </p:sp>
      <p:pic>
        <p:nvPicPr>
          <p:cNvPr id="1026" name="Picture 2" descr="http://www.troy.k12.ny.us/thsbiology/images/cell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590800"/>
            <a:ext cx="5410200" cy="40190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Large cells (giant amoeba)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Chaos </a:t>
            </a:r>
            <a:r>
              <a:rPr lang="en-US" dirty="0" err="1" smtClean="0"/>
              <a:t>chaos</a:t>
            </a:r>
            <a:endParaRPr lang="en-US" dirty="0" smtClean="0"/>
          </a:p>
          <a:p>
            <a:pPr lvl="2"/>
            <a:r>
              <a:rPr lang="en-US" dirty="0" smtClean="0"/>
              <a:t>About 1000 µm in diameter</a:t>
            </a:r>
          </a:p>
          <a:p>
            <a:endParaRPr lang="en-US" dirty="0"/>
          </a:p>
        </p:txBody>
      </p:sp>
      <p:pic>
        <p:nvPicPr>
          <p:cNvPr id="43010" name="Picture 2" descr="http://www.jochemnet.de/fiu/ds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667000"/>
            <a:ext cx="2695575" cy="2190750"/>
          </a:xfrm>
          <a:prstGeom prst="rect">
            <a:avLst/>
          </a:prstGeom>
          <a:noFill/>
        </p:spPr>
      </p:pic>
      <p:pic>
        <p:nvPicPr>
          <p:cNvPr id="43012" name="Picture 4" descr="http://www.environmentalleverage.com/bug%20photos/Amoeba/AMAOEB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590800"/>
            <a:ext cx="2874097" cy="1835150"/>
          </a:xfrm>
          <a:prstGeom prst="rect">
            <a:avLst/>
          </a:prstGeom>
          <a:noFill/>
        </p:spPr>
      </p:pic>
      <p:pic>
        <p:nvPicPr>
          <p:cNvPr id="43014" name="Picture 6" descr="http://www.nilesbio.com/images/categories/C1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2819400"/>
            <a:ext cx="2667000" cy="2000250"/>
          </a:xfrm>
          <a:prstGeom prst="rect">
            <a:avLst/>
          </a:prstGeom>
          <a:noFill/>
        </p:spPr>
      </p:pic>
      <p:pic>
        <p:nvPicPr>
          <p:cNvPr id="43016" name="Picture 8" descr="http://www.microscopy-uk.org.uk/mag/imgsep01/pelomyx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4650740"/>
            <a:ext cx="3143250" cy="22072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Larger </a:t>
            </a:r>
            <a:r>
              <a:rPr lang="en-US" dirty="0" err="1" smtClean="0"/>
              <a:t>cells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err="1" smtClean="0"/>
              <a:t>yolks</a:t>
            </a:r>
            <a:r>
              <a:rPr lang="en-US" dirty="0" smtClean="0"/>
              <a:t> of bird eggs</a:t>
            </a:r>
          </a:p>
          <a:p>
            <a:pPr lvl="2"/>
            <a:r>
              <a:rPr lang="en-US" dirty="0" smtClean="0"/>
              <a:t>Single cells containing stored food for the developing bird</a:t>
            </a:r>
          </a:p>
          <a:p>
            <a:r>
              <a:rPr lang="en-US" dirty="0"/>
              <a:t>for the most part, cells are between 5 &amp; 50 µm in diameter</a:t>
            </a:r>
          </a:p>
        </p:txBody>
      </p:sp>
      <p:pic>
        <p:nvPicPr>
          <p:cNvPr id="41986" name="Picture 2" descr="http://www.saburchill.com/images02/040107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3048000"/>
            <a:ext cx="4772025" cy="3609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certain structures are common to most cells</a:t>
            </a:r>
          </a:p>
          <a:p>
            <a:pPr lvl="1"/>
            <a:r>
              <a:rPr lang="en-US" dirty="0"/>
              <a:t>plants, animals, and related organisms have 3 basic structures:</a:t>
            </a:r>
          </a:p>
          <a:p>
            <a:pPr lvl="2"/>
            <a:r>
              <a:rPr lang="en-US" dirty="0"/>
              <a:t>cell membrane-outer boundary</a:t>
            </a:r>
          </a:p>
          <a:p>
            <a:pPr lvl="2"/>
            <a:r>
              <a:rPr lang="en-US" dirty="0"/>
              <a:t>nucleus-control center</a:t>
            </a:r>
          </a:p>
          <a:p>
            <a:pPr lvl="2"/>
            <a:r>
              <a:rPr lang="en-US" dirty="0"/>
              <a:t>cytoplasm-material between the cell membrane and nucleus</a:t>
            </a:r>
          </a:p>
          <a:p>
            <a:endParaRPr lang="en-US" dirty="0"/>
          </a:p>
        </p:txBody>
      </p:sp>
      <p:pic>
        <p:nvPicPr>
          <p:cNvPr id="40962" name="Picture 2" descr="http://www.mcld.co.uk/hiv/images/aEukaryoticCel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4457700"/>
            <a:ext cx="2400300" cy="2400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all cells are separated from their surroundings by a cell membrane</a:t>
            </a:r>
          </a:p>
          <a:p>
            <a:pPr lvl="1"/>
            <a:r>
              <a:rPr lang="en-US" dirty="0"/>
              <a:t>regulates what enters and leaves the cell</a:t>
            </a:r>
          </a:p>
          <a:p>
            <a:pPr lvl="1"/>
            <a:r>
              <a:rPr lang="en-US" dirty="0"/>
              <a:t>aids in the protection and support of the cell</a:t>
            </a:r>
          </a:p>
          <a:p>
            <a:pPr lvl="2"/>
            <a:r>
              <a:rPr lang="en-US" dirty="0"/>
              <a:t>similar to cell walls that surround a house</a:t>
            </a:r>
          </a:p>
          <a:p>
            <a:endParaRPr lang="en-US" dirty="0"/>
          </a:p>
        </p:txBody>
      </p:sp>
      <p:pic>
        <p:nvPicPr>
          <p:cNvPr id="18434" name="Picture 2" descr="http://library.thinkquest.org/06aug/01942/plcells/thinkquest/cellmembra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962400"/>
            <a:ext cx="41148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it must communicate with other cells, take in food, and water and eliminate wastes</a:t>
            </a:r>
          </a:p>
          <a:p>
            <a:pPr lvl="1"/>
            <a:r>
              <a:rPr lang="en-US" dirty="0"/>
              <a:t>composed of several kinds of molecules</a:t>
            </a:r>
          </a:p>
          <a:p>
            <a:pPr lvl="2"/>
            <a:r>
              <a:rPr lang="en-US" dirty="0"/>
              <a:t>lipids, proteins, </a:t>
            </a:r>
            <a:r>
              <a:rPr lang="en-US" dirty="0" err="1"/>
              <a:t>cho’s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17410" name="Picture 2" descr="http://www.biologycorner.com/resources/cell_membrane_pum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3657600"/>
            <a:ext cx="3771900" cy="2886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3" indent="-342900">
              <a:buFont typeface="Arial" pitchFamily="34" charset="0"/>
              <a:buChar char="•"/>
            </a:pPr>
            <a:r>
              <a:rPr lang="en-US" sz="2800" dirty="0"/>
              <a:t>double layer of lipid molecules, known as a ‘</a:t>
            </a:r>
            <a:r>
              <a:rPr lang="en-US" sz="2800" dirty="0" err="1"/>
              <a:t>bilayer</a:t>
            </a:r>
            <a:r>
              <a:rPr lang="en-US" sz="2800" dirty="0"/>
              <a:t>’ forms the basic unit from which cell membranes are constructed</a:t>
            </a:r>
          </a:p>
          <a:p>
            <a:endParaRPr lang="en-US" dirty="0"/>
          </a:p>
        </p:txBody>
      </p:sp>
      <p:pic>
        <p:nvPicPr>
          <p:cNvPr id="16386" name="Picture 2" descr="http://www.prism.gatech.edu/~gh19/b1510/bilay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276600"/>
            <a:ext cx="5524500" cy="2952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r>
              <a:rPr lang="en-US" sz="2800" dirty="0"/>
              <a:t>some proteins stick to the surface of the lipid </a:t>
            </a:r>
            <a:r>
              <a:rPr lang="en-US" sz="2800" dirty="0" err="1"/>
              <a:t>bilayer</a:t>
            </a:r>
            <a:r>
              <a:rPr lang="en-US" sz="2800" dirty="0"/>
              <a:t>, others are free to move around within the </a:t>
            </a:r>
            <a:r>
              <a:rPr lang="en-US" sz="2800" dirty="0" err="1"/>
              <a:t>bilayer</a:t>
            </a:r>
            <a:endParaRPr lang="en-US" sz="2800" dirty="0"/>
          </a:p>
          <a:p>
            <a:pPr lvl="4"/>
            <a:r>
              <a:rPr lang="en-US" sz="2800" dirty="0"/>
              <a:t>some act as channels through which molecules can pass</a:t>
            </a:r>
          </a:p>
          <a:p>
            <a:pPr lvl="4"/>
            <a:r>
              <a:rPr lang="en-US" sz="2800" dirty="0"/>
              <a:t>others act like small pumps, actively pushing molecules from one side of the membrane to the other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108</TotalTime>
  <Words>664</Words>
  <Application>Microsoft Office PowerPoint</Application>
  <PresentationFormat>On-screen Show (4:3)</PresentationFormat>
  <Paragraphs>100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Trek</vt:lpstr>
      <vt:lpstr>Cell Structure</vt:lpstr>
      <vt:lpstr>Cell Structure</vt:lpstr>
      <vt:lpstr>Cell Structure</vt:lpstr>
      <vt:lpstr>Slide 4</vt:lpstr>
      <vt:lpstr>Cell Structure</vt:lpstr>
      <vt:lpstr>Cell Membrane</vt:lpstr>
      <vt:lpstr>Cell Membrane</vt:lpstr>
      <vt:lpstr>Lipids</vt:lpstr>
      <vt:lpstr>Protein</vt:lpstr>
      <vt:lpstr>Carbohydrates</vt:lpstr>
      <vt:lpstr>Cell Wall</vt:lpstr>
      <vt:lpstr>Primary Cell Wall</vt:lpstr>
      <vt:lpstr> </vt:lpstr>
      <vt:lpstr>Secondary Cell Wall</vt:lpstr>
      <vt:lpstr>Nucleus</vt:lpstr>
      <vt:lpstr>Prokaryotes / Eukaryotes</vt:lpstr>
      <vt:lpstr>Prokaryotes</vt:lpstr>
      <vt:lpstr>Eukaryotes</vt:lpstr>
      <vt:lpstr>Nucleus</vt:lpstr>
      <vt:lpstr>Nucleus</vt:lpstr>
      <vt:lpstr>Nucleus</vt:lpstr>
      <vt:lpstr>Nucleus</vt:lpstr>
      <vt:lpstr>Cytoplasm</vt:lpstr>
      <vt:lpstr>Tomorrow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Structure</dc:title>
  <dc:creator>jill.carson</dc:creator>
  <cp:lastModifiedBy>jill.carson</cp:lastModifiedBy>
  <cp:revision>12</cp:revision>
  <dcterms:created xsi:type="dcterms:W3CDTF">2008-09-23T14:32:37Z</dcterms:created>
  <dcterms:modified xsi:type="dcterms:W3CDTF">2008-09-29T17:16:47Z</dcterms:modified>
</cp:coreProperties>
</file>