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1B6265-8F89-425A-94A9-0A0620F0C40F}" type="datetimeFigureOut">
              <a:rPr lang="en-US" smtClean="0"/>
              <a:pPr/>
              <a:t>9/7/2008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15FA3D-F4B2-406E-8F06-A3F5EDA6D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hyperlink" Target="http://animals.nationalgeographic.com/staticfiles/NGS/Shared/StaticFiles/animals/images/primary/galapagos-tortois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http://www.farrellphotographic.com/Colorado%20images/Bristlecone%20Pine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arts.mit.edu/igem07/index.php/Image:Photosynthesis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http://img.dailymail.co.uk/i/pix/2007/10_01/1BottleNoseARD_800x493.jpg"/>
          <p:cNvPicPr>
            <a:picLocks noChangeAspect="1" noChangeArrowheads="1"/>
          </p:cNvPicPr>
          <p:nvPr/>
        </p:nvPicPr>
        <p:blipFill>
          <a:blip r:embed="rId2">
            <a:lum bright="-29000" contrast="-62000"/>
          </a:blip>
          <a:srcRect/>
          <a:stretch>
            <a:fillRect/>
          </a:stretch>
        </p:blipFill>
        <p:spPr bwMode="auto">
          <a:xfrm>
            <a:off x="4724400" y="4191000"/>
            <a:ext cx="4054726" cy="2498725"/>
          </a:xfrm>
          <a:prstGeom prst="rect">
            <a:avLst/>
          </a:prstGeom>
          <a:noFill/>
        </p:spPr>
      </p:pic>
      <p:pic>
        <p:nvPicPr>
          <p:cNvPr id="38918" name="Picture 6" descr="http://news.bbc.co.uk/nol/shared/spl/hi/pop_ups/06/sci_nat_animals_in_the_womb/img/1.jpg"/>
          <p:cNvPicPr>
            <a:picLocks noChangeAspect="1" noChangeArrowheads="1"/>
          </p:cNvPicPr>
          <p:nvPr/>
        </p:nvPicPr>
        <p:blipFill>
          <a:blip r:embed="rId3">
            <a:lum bright="-21000" contrast="-61000"/>
          </a:blip>
          <a:srcRect/>
          <a:stretch>
            <a:fillRect/>
          </a:stretch>
        </p:blipFill>
        <p:spPr bwMode="auto">
          <a:xfrm>
            <a:off x="228600" y="4191000"/>
            <a:ext cx="3797300" cy="253153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09-08-08</a:t>
            </a:r>
            <a:endParaRPr lang="en-US" dirty="0"/>
          </a:p>
        </p:txBody>
      </p:sp>
      <p:pic>
        <p:nvPicPr>
          <p:cNvPr id="38914" name="Picture 2" descr="http://www.saburchill.com/images02/010805001.jpg"/>
          <p:cNvPicPr>
            <a:picLocks noChangeAspect="1" noChangeArrowheads="1"/>
          </p:cNvPicPr>
          <p:nvPr/>
        </p:nvPicPr>
        <p:blipFill>
          <a:blip r:embed="rId4">
            <a:lum bright="-3000" contrast="-35000"/>
          </a:blip>
          <a:srcRect/>
          <a:stretch>
            <a:fillRect/>
          </a:stretch>
        </p:blipFill>
        <p:spPr bwMode="auto">
          <a:xfrm>
            <a:off x="304800" y="304800"/>
            <a:ext cx="3752850" cy="2409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pic>
        <p:nvPicPr>
          <p:cNvPr id="38916" name="Picture 4" descr="http://www.channel4.com/science/microsites/A/animals_in_the_womb/images/gallery/gallery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Life Spans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458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8345"/>
                <a:gridCol w="1639855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</a:t>
                      </a:r>
                      <a:r>
                        <a:rPr lang="en-US" baseline="0" dirty="0" smtClean="0"/>
                        <a:t> Span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Adult mayfly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day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Marigold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months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years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years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Blue whale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years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Tortoise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 years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Bristlecone pine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5500 years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2" name="Picture 2" descr="http://www.life.uiuc.edu/ib/109/Insect%20rearing/photos/mayfly%20ad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1155700" cy="883027"/>
          </a:xfrm>
          <a:prstGeom prst="rect">
            <a:avLst/>
          </a:prstGeom>
          <a:noFill/>
        </p:spPr>
      </p:pic>
      <p:pic>
        <p:nvPicPr>
          <p:cNvPr id="30724" name="Picture 4" descr="http://static.howstuffworks.com/gif/define-marigol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1559067" cy="1044575"/>
          </a:xfrm>
          <a:prstGeom prst="rect">
            <a:avLst/>
          </a:prstGeom>
          <a:noFill/>
        </p:spPr>
      </p:pic>
      <p:pic>
        <p:nvPicPr>
          <p:cNvPr id="30726" name="Picture 6" descr="http://www.doyourownpestcontrol.com/house_mouse_u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276600"/>
            <a:ext cx="1367443" cy="898525"/>
          </a:xfrm>
          <a:prstGeom prst="rect">
            <a:avLst/>
          </a:prstGeom>
          <a:noFill/>
        </p:spPr>
      </p:pic>
      <p:pic>
        <p:nvPicPr>
          <p:cNvPr id="30728" name="Picture 8" descr="http://www.gan.ca/images/hooks/dog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733800"/>
            <a:ext cx="1263650" cy="1159966"/>
          </a:xfrm>
          <a:prstGeom prst="rect">
            <a:avLst/>
          </a:prstGeom>
          <a:noFill/>
        </p:spPr>
      </p:pic>
      <p:pic>
        <p:nvPicPr>
          <p:cNvPr id="30730" name="Picture 10" descr="http://myanimalblog.files.wordpress.com/2008/02/blue_wha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572000"/>
            <a:ext cx="1407875" cy="920750"/>
          </a:xfrm>
          <a:prstGeom prst="rect">
            <a:avLst/>
          </a:prstGeom>
          <a:noFill/>
        </p:spPr>
      </p:pic>
      <p:pic>
        <p:nvPicPr>
          <p:cNvPr id="30732" name="Picture 12" descr="http://tbn0.google.com/images?q=tbn:acXAxCgDNBK0EM:http://animals.nationalgeographic.com/staticfiles/NGS/Shared/StaticFiles/animals/images/primary/galapagos-tortois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257800"/>
            <a:ext cx="1181100" cy="819151"/>
          </a:xfrm>
          <a:prstGeom prst="rect">
            <a:avLst/>
          </a:prstGeom>
          <a:noFill/>
        </p:spPr>
      </p:pic>
      <p:pic>
        <p:nvPicPr>
          <p:cNvPr id="30734" name="Picture 14" descr="http://tbn0.google.com/images?q=tbn:n3DXqf5l0qtlFM:http://www.farrellphotographic.com/Colorado%2520images/Bristlecone%2520Pine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5791200"/>
            <a:ext cx="1228725" cy="81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Obtain and Use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Living things </a:t>
            </a:r>
            <a:r>
              <a:rPr lang="en-US" u="sng" dirty="0"/>
              <a:t>obtain</a:t>
            </a:r>
            <a:r>
              <a:rPr lang="en-US" dirty="0"/>
              <a:t> and </a:t>
            </a:r>
            <a:r>
              <a:rPr lang="en-US" u="sng" dirty="0"/>
              <a:t>use</a:t>
            </a:r>
            <a:r>
              <a:rPr lang="en-US" dirty="0"/>
              <a:t> energy from their environment, or their surroundings, and use that energy to grow, develop, and reproduce</a:t>
            </a:r>
          </a:p>
          <a:p>
            <a:pPr lvl="2"/>
            <a:r>
              <a:rPr lang="en-US" u="sng" dirty="0"/>
              <a:t>All</a:t>
            </a:r>
            <a:r>
              <a:rPr lang="en-US" dirty="0"/>
              <a:t> organisms require energy to build the substances that make up their cells</a:t>
            </a:r>
          </a:p>
          <a:p>
            <a:pPr lvl="2"/>
            <a:r>
              <a:rPr lang="en-US" dirty="0"/>
              <a:t>Any process in a living thing that involves putting together, or synthesizing, complex substances is called </a:t>
            </a:r>
            <a:r>
              <a:rPr lang="en-US" u="sng" dirty="0"/>
              <a:t>anabolism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Obtain and Use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Plants obtain their energy from sunlight in a process called </a:t>
            </a:r>
            <a:r>
              <a:rPr lang="en-US" u="sng" dirty="0"/>
              <a:t>photosynthesis</a:t>
            </a:r>
          </a:p>
          <a:p>
            <a:pPr lvl="2"/>
            <a:r>
              <a:rPr lang="en-US" dirty="0"/>
              <a:t>Prefix </a:t>
            </a:r>
            <a:r>
              <a:rPr lang="en-US" dirty="0" smtClean="0"/>
              <a:t>photo- </a:t>
            </a:r>
            <a:r>
              <a:rPr lang="en-US" dirty="0"/>
              <a:t>means light, and suffix –synthesis means put together</a:t>
            </a:r>
          </a:p>
          <a:p>
            <a:pPr lvl="3"/>
            <a:r>
              <a:rPr lang="en-US" dirty="0"/>
              <a:t>Photosynthesis-put together with light</a:t>
            </a:r>
          </a:p>
          <a:p>
            <a:endParaRPr lang="en-US" dirty="0"/>
          </a:p>
        </p:txBody>
      </p:sp>
      <p:pic>
        <p:nvPicPr>
          <p:cNvPr id="18434" name="Picture 2" descr="Image:photosynthesis.jpg">
            <a:hlinkClick r:id="rId2" tooltip="Image:photosynthesis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10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enorthcarolina.org/images/squirrel.jpg"/>
          <p:cNvPicPr>
            <a:picLocks noChangeAspect="1" noChangeArrowheads="1"/>
          </p:cNvPicPr>
          <p:nvPr/>
        </p:nvPicPr>
        <p:blipFill>
          <a:blip r:embed="rId2">
            <a:lum bright="-43000" contrast="-56000"/>
          </a:blip>
          <a:srcRect/>
          <a:stretch>
            <a:fillRect/>
          </a:stretch>
        </p:blipFill>
        <p:spPr bwMode="auto">
          <a:xfrm>
            <a:off x="152400" y="3810000"/>
            <a:ext cx="4017596" cy="2686050"/>
          </a:xfrm>
          <a:prstGeom prst="rect">
            <a:avLst/>
          </a:prstGeom>
          <a:noFill/>
        </p:spPr>
      </p:pic>
      <p:pic>
        <p:nvPicPr>
          <p:cNvPr id="17412" name="Picture 4" descr="http://animals.nationalgeographic.com/staticfiles/NGS/Shared/StaticFiles/animals/images/primary/giant-panda-eating.jpg"/>
          <p:cNvPicPr>
            <a:picLocks noChangeAspect="1" noChangeArrowheads="1"/>
          </p:cNvPicPr>
          <p:nvPr/>
        </p:nvPicPr>
        <p:blipFill>
          <a:blip r:embed="rId3">
            <a:lum bright="-26000" contrast="-59000"/>
          </a:blip>
          <a:srcRect/>
          <a:stretch>
            <a:fillRect/>
          </a:stretch>
        </p:blipFill>
        <p:spPr bwMode="auto">
          <a:xfrm>
            <a:off x="4419600" y="3581400"/>
            <a:ext cx="4476750" cy="3086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Obtain and Use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Animals take in energy in the form of food</a:t>
            </a:r>
          </a:p>
          <a:p>
            <a:pPr lvl="2"/>
            <a:r>
              <a:rPr lang="en-US" dirty="0"/>
              <a:t>Food is broken down during a process called </a:t>
            </a:r>
            <a:r>
              <a:rPr lang="en-US" u="sng" dirty="0"/>
              <a:t>digestion</a:t>
            </a:r>
          </a:p>
          <a:p>
            <a:pPr lvl="2"/>
            <a:r>
              <a:rPr lang="en-US" dirty="0"/>
              <a:t>The final breakdown of complex substances into simpler ones, usually resulting in the release of energy, is called </a:t>
            </a:r>
            <a:r>
              <a:rPr lang="en-US" u="sng" dirty="0"/>
              <a:t>catabolism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Obtain and Use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Living things must practice </a:t>
            </a:r>
            <a:r>
              <a:rPr lang="en-US" dirty="0" smtClean="0"/>
              <a:t>BOTH </a:t>
            </a:r>
            <a:r>
              <a:rPr lang="en-US" u="sng" dirty="0"/>
              <a:t>anabolism</a:t>
            </a:r>
            <a:r>
              <a:rPr lang="en-US" dirty="0"/>
              <a:t> and </a:t>
            </a:r>
            <a:r>
              <a:rPr lang="en-US" u="sng" dirty="0"/>
              <a:t>catabolism</a:t>
            </a:r>
            <a:r>
              <a:rPr lang="en-US" dirty="0"/>
              <a:t> at the same time</a:t>
            </a:r>
          </a:p>
          <a:p>
            <a:pPr lvl="2"/>
            <a:r>
              <a:rPr lang="en-US" dirty="0"/>
              <a:t>The total sum of all chemical reactions in the body-the balance of anabolism and catabolism- is called </a:t>
            </a:r>
            <a:r>
              <a:rPr lang="en-US" u="sng" dirty="0"/>
              <a:t>metabolism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screameleons.com/Portals/_Screameleons/images/default/150w_sam1501_chameleon.jpg"/>
          <p:cNvPicPr>
            <a:picLocks noChangeAspect="1" noChangeArrowheads="1"/>
          </p:cNvPicPr>
          <p:nvPr/>
        </p:nvPicPr>
        <p:blipFill>
          <a:blip r:embed="rId2">
            <a:lum bright="-34000" contrast="-50000"/>
          </a:blip>
          <a:srcRect/>
          <a:stretch>
            <a:fillRect/>
          </a:stretch>
        </p:blipFill>
        <p:spPr bwMode="auto">
          <a:xfrm>
            <a:off x="3810000" y="2819400"/>
            <a:ext cx="5105400" cy="3829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Respond to Their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Responses can be rapid (usually changes in behavior) or slow (changes in metabolic processes or growth)</a:t>
            </a:r>
          </a:p>
          <a:p>
            <a:pPr lvl="2"/>
            <a:r>
              <a:rPr lang="en-US" dirty="0"/>
              <a:t>Anything in the environment that causes an organism to react is called a </a:t>
            </a:r>
            <a:r>
              <a:rPr lang="en-US" u="sng" dirty="0"/>
              <a:t>stimulus</a:t>
            </a:r>
          </a:p>
          <a:p>
            <a:pPr lvl="3"/>
            <a:r>
              <a:rPr lang="en-US" dirty="0"/>
              <a:t>Organisms react to many stimuli 	</a:t>
            </a:r>
          </a:p>
          <a:p>
            <a:pPr lvl="4"/>
            <a:r>
              <a:rPr lang="en-US" dirty="0"/>
              <a:t>Light, temperature, odor, sound, gravity, heat, water, and pressure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q=http://www.ccs.k12.in.us/chsBS/kons/kons/images/posresp.jpg&amp;usg=AFQjCNFzN_voOKoX--e98u8FAl9SBS1yeQ"/>
          <p:cNvPicPr>
            <a:picLocks noChangeAspect="1" noChangeArrowheads="1"/>
          </p:cNvPicPr>
          <p:nvPr/>
        </p:nvPicPr>
        <p:blipFill>
          <a:blip r:embed="rId2">
            <a:lum bright="-36000" contrast="-63000"/>
          </a:blip>
          <a:srcRect/>
          <a:stretch>
            <a:fillRect/>
          </a:stretch>
        </p:blipFill>
        <p:spPr bwMode="auto">
          <a:xfrm>
            <a:off x="4572000" y="2819400"/>
            <a:ext cx="4267200" cy="3724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Respond to Their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ability of living things react to stimuli is known as </a:t>
            </a:r>
            <a:r>
              <a:rPr lang="en-US" u="sng" dirty="0"/>
              <a:t>irritability</a:t>
            </a:r>
          </a:p>
          <a:p>
            <a:pPr lvl="2"/>
            <a:r>
              <a:rPr lang="en-US" dirty="0"/>
              <a:t>Does  not mean living things are grouchy</a:t>
            </a:r>
          </a:p>
          <a:p>
            <a:pPr lvl="2"/>
            <a:r>
              <a:rPr lang="en-US" dirty="0"/>
              <a:t>Both plants and animals exhibit irritability and can react to a variety of stimuli</a:t>
            </a:r>
          </a:p>
          <a:p>
            <a:pPr lvl="3"/>
            <a:r>
              <a:rPr lang="en-US" dirty="0"/>
              <a:t>Plants usually respond to stimuli slower than animals</a:t>
            </a:r>
          </a:p>
          <a:p>
            <a:pPr lvl="4"/>
            <a:r>
              <a:rPr lang="en-US" dirty="0"/>
              <a:t>Plants leaves and stems grow toward light and away from the pull of gravity</a:t>
            </a:r>
          </a:p>
          <a:p>
            <a:pPr lvl="5"/>
            <a:r>
              <a:rPr lang="en-US" dirty="0"/>
              <a:t>Plant roots respond to gravity by growing down into the soil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ommunity.nursingspectrum.com/MagazineArticles/images/11971-1.jpg"/>
          <p:cNvPicPr>
            <a:picLocks noChangeAspect="1" noChangeArrowheads="1"/>
          </p:cNvPicPr>
          <p:nvPr/>
        </p:nvPicPr>
        <p:blipFill>
          <a:blip r:embed="rId2">
            <a:lum bright="-51000" contrast="-55000"/>
          </a:blip>
          <a:srcRect/>
          <a:stretch>
            <a:fillRect/>
          </a:stretch>
        </p:blipFill>
        <p:spPr bwMode="auto">
          <a:xfrm>
            <a:off x="5562600" y="2590800"/>
            <a:ext cx="30099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Respond to Their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 general, living things respond to stimuli in ways that improve their chances for survival</a:t>
            </a:r>
          </a:p>
          <a:p>
            <a:pPr lvl="2"/>
            <a:r>
              <a:rPr lang="en-US" dirty="0"/>
              <a:t>The process by which organisms respond to stimuli in ways that keep conditions in their body suitable for life is called </a:t>
            </a:r>
            <a:r>
              <a:rPr lang="en-US" u="sng" dirty="0"/>
              <a:t>homeostasis</a:t>
            </a:r>
          </a:p>
          <a:p>
            <a:pPr lvl="3"/>
            <a:r>
              <a:rPr lang="en-US" dirty="0"/>
              <a:t>The prefix </a:t>
            </a:r>
            <a:r>
              <a:rPr lang="en-US" dirty="0" err="1"/>
              <a:t>homeo</a:t>
            </a:r>
            <a:r>
              <a:rPr lang="en-US" dirty="0"/>
              <a:t>- means similar or same</a:t>
            </a:r>
          </a:p>
          <a:p>
            <a:pPr lvl="3"/>
            <a:r>
              <a:rPr lang="en-US" dirty="0"/>
              <a:t>The suffix –stasis means standing or stopping</a:t>
            </a:r>
          </a:p>
          <a:p>
            <a:pPr lvl="2"/>
            <a:r>
              <a:rPr lang="en-US" u="sng" dirty="0"/>
              <a:t>Homeostasis </a:t>
            </a:r>
            <a:r>
              <a:rPr lang="en-US" dirty="0"/>
              <a:t>refers to an organism’s ability to maintain constant or stable conditions that are necessary for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Board Work III </a:t>
            </a:r>
            <a:br>
              <a:rPr lang="en-US" dirty="0" smtClean="0"/>
            </a:br>
            <a:r>
              <a:rPr lang="en-US" sz="2200" dirty="0" smtClean="0"/>
              <a:t>On a separate sheet of paper, please  answer the following in complete cursive sentences.  Due at the end of class.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Describe five characteristics of living things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Compare sexual reproduction and asexual reproduction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Define metabolism, using the terms catabolism and anabolism in your definitions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Try to think of a nonliving thing that satisfies each characteristic of living things. Does any nonliving thing have all the characteristics of life?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does a green plant obtain its energy?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Are made up of one or more units called cells</a:t>
            </a:r>
          </a:p>
          <a:p>
            <a:pPr lvl="0"/>
            <a:r>
              <a:rPr lang="en-US" dirty="0"/>
              <a:t>Reproduce</a:t>
            </a:r>
          </a:p>
          <a:p>
            <a:pPr lvl="0"/>
            <a:r>
              <a:rPr lang="en-US" dirty="0"/>
              <a:t>Grow and develop</a:t>
            </a:r>
          </a:p>
          <a:p>
            <a:pPr lvl="0"/>
            <a:r>
              <a:rPr lang="en-US" dirty="0"/>
              <a:t>Obtain and use energy</a:t>
            </a:r>
          </a:p>
          <a:p>
            <a:pPr lvl="0"/>
            <a:r>
              <a:rPr lang="en-US" dirty="0"/>
              <a:t>Respond to their environment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Living things are made up of cells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Living things are made up of small self-contained units called </a:t>
            </a:r>
            <a:r>
              <a:rPr lang="en-US" u="sng" dirty="0" smtClean="0"/>
              <a:t>cells</a:t>
            </a:r>
            <a:endParaRPr lang="en-US" u="sng" dirty="0"/>
          </a:p>
          <a:p>
            <a:pPr lvl="2"/>
            <a:r>
              <a:rPr lang="en-US" dirty="0"/>
              <a:t>Each cell is a collection of living matter enclosed by a barrier that separates the cell from its surrounding</a:t>
            </a:r>
          </a:p>
          <a:p>
            <a:pPr lvl="2"/>
            <a:r>
              <a:rPr lang="en-US" dirty="0"/>
              <a:t>Most cells can perform all the functions we associate with life</a:t>
            </a:r>
          </a:p>
          <a:p>
            <a:endParaRPr lang="en-US" dirty="0"/>
          </a:p>
        </p:txBody>
      </p:sp>
      <p:pic>
        <p:nvPicPr>
          <p:cNvPr id="26626" name="Picture 2" descr="http://www.udel.edu/Biology/Wags/wagart/anaglyphpage/red%20cells%20.gif"/>
          <p:cNvPicPr>
            <a:picLocks noChangeAspect="1" noChangeArrowheads="1"/>
          </p:cNvPicPr>
          <p:nvPr/>
        </p:nvPicPr>
        <p:blipFill>
          <a:blip r:embed="rId2">
            <a:lum bright="-24000" contrast="-40000"/>
          </a:blip>
          <a:srcRect/>
          <a:stretch>
            <a:fillRect/>
          </a:stretch>
        </p:blipFill>
        <p:spPr bwMode="auto">
          <a:xfrm>
            <a:off x="6553200" y="4114800"/>
            <a:ext cx="2298700" cy="255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canalmuseum.com/canalphotos/panama-wildlife-17.jpg"/>
          <p:cNvPicPr>
            <a:picLocks noChangeAspect="1" noChangeArrowheads="1"/>
          </p:cNvPicPr>
          <p:nvPr/>
        </p:nvPicPr>
        <p:blipFill>
          <a:blip r:embed="rId2">
            <a:lum bright="-35000" contrast="-50000"/>
          </a:blip>
          <a:srcRect/>
          <a:stretch>
            <a:fillRect/>
          </a:stretch>
        </p:blipFill>
        <p:spPr bwMode="auto">
          <a:xfrm>
            <a:off x="5257800" y="228600"/>
            <a:ext cx="3644900" cy="2733675"/>
          </a:xfrm>
          <a:prstGeom prst="rect">
            <a:avLst/>
          </a:prstGeom>
          <a:noFill/>
        </p:spPr>
      </p:pic>
      <p:pic>
        <p:nvPicPr>
          <p:cNvPr id="14338" name="Picture 2" descr="http://images.encarta.msn.com/xrefmedia/sharemed/targets/images/pho/t046/T046037B.jpg"/>
          <p:cNvPicPr>
            <a:picLocks noChangeAspect="1" noChangeArrowheads="1"/>
          </p:cNvPicPr>
          <p:nvPr/>
        </p:nvPicPr>
        <p:blipFill>
          <a:blip r:embed="rId3">
            <a:lum bright="-57000" contrast="-80000"/>
          </a:blip>
          <a:srcRect/>
          <a:stretch>
            <a:fillRect/>
          </a:stretch>
        </p:blipFill>
        <p:spPr bwMode="auto">
          <a:xfrm>
            <a:off x="228600" y="4312226"/>
            <a:ext cx="3505200" cy="23552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Things are made up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Cells are remarkably diverse</a:t>
            </a:r>
          </a:p>
          <a:p>
            <a:pPr lvl="2"/>
            <a:r>
              <a:rPr lang="en-US" dirty="0"/>
              <a:t>A single cell by itself can form an entire living organisms</a:t>
            </a:r>
          </a:p>
          <a:p>
            <a:pPr lvl="3"/>
            <a:r>
              <a:rPr lang="en-US" dirty="0"/>
              <a:t>Organisms consisting of only a single cell are called </a:t>
            </a:r>
            <a:r>
              <a:rPr lang="en-US" u="sng" dirty="0"/>
              <a:t>unicellular</a:t>
            </a:r>
          </a:p>
          <a:p>
            <a:pPr lvl="4"/>
            <a:r>
              <a:rPr lang="en-US" dirty="0"/>
              <a:t>Prefix uni- means one</a:t>
            </a:r>
          </a:p>
          <a:p>
            <a:pPr lvl="3"/>
            <a:r>
              <a:rPr lang="en-US" dirty="0"/>
              <a:t>Most of the organisms you are familiar with, such as dogs and trees, are multicellular </a:t>
            </a:r>
          </a:p>
          <a:p>
            <a:pPr lvl="4"/>
            <a:r>
              <a:rPr lang="en-US" dirty="0"/>
              <a:t>Prefix multi- means many</a:t>
            </a:r>
          </a:p>
          <a:p>
            <a:pPr lvl="4"/>
            <a:r>
              <a:rPr lang="en-US" u="sng" dirty="0"/>
              <a:t>Multicellular </a:t>
            </a:r>
            <a:r>
              <a:rPr lang="en-US" dirty="0"/>
              <a:t>organisms contain hundreds, thousands, even trillions of cells or more</a:t>
            </a:r>
          </a:p>
          <a:p>
            <a:pPr lvl="2"/>
            <a:r>
              <a:rPr lang="en-US" dirty="0"/>
              <a:t>Cells are </a:t>
            </a:r>
            <a:r>
              <a:rPr lang="en-US" dirty="0" smtClean="0"/>
              <a:t>NOT </a:t>
            </a:r>
            <a:r>
              <a:rPr lang="en-US" dirty="0"/>
              <a:t>found in nonliving matter </a:t>
            </a:r>
            <a:r>
              <a:rPr lang="en-US" dirty="0" smtClean="0"/>
              <a:t>UNLESS that </a:t>
            </a:r>
            <a:r>
              <a:rPr lang="en-US" dirty="0"/>
              <a:t>matter was once alive</a:t>
            </a:r>
          </a:p>
          <a:p>
            <a:pPr lvl="3"/>
            <a:r>
              <a:rPr lang="en-US" dirty="0"/>
              <a:t>Wood is made up largely of the walls that once separated the individual cells in the living tree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ntent.answers.com/main/content/wp/en/thumb/a/a3/400px-Caduco.jpg"/>
          <p:cNvPicPr>
            <a:picLocks noChangeAspect="1" noChangeArrowheads="1"/>
          </p:cNvPicPr>
          <p:nvPr/>
        </p:nvPicPr>
        <p:blipFill>
          <a:blip r:embed="rId2">
            <a:lum bright="-29000" contrast="-47000"/>
          </a:blip>
          <a:srcRect/>
          <a:stretch>
            <a:fillRect/>
          </a:stretch>
        </p:blipFill>
        <p:spPr bwMode="auto">
          <a:xfrm>
            <a:off x="2514600" y="3810000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Things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Living </a:t>
            </a:r>
            <a:r>
              <a:rPr lang="en-US" dirty="0"/>
              <a:t>things can reproduce, or produce new organisms of the same type</a:t>
            </a:r>
          </a:p>
          <a:p>
            <a:pPr lvl="2"/>
            <a:r>
              <a:rPr lang="en-US" dirty="0"/>
              <a:t>Because all individual organisms eventually die, reproduction is necessary if a group of similar organisms is to survive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solidFill>
                  <a:schemeClr val="tx1"/>
                </a:solidFill>
              </a:rPr>
              <a:t>Two basic types of reproductions: sexual and asexual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u="sng" dirty="0" smtClean="0"/>
              <a:t>Sexual </a:t>
            </a:r>
            <a:r>
              <a:rPr lang="en-US" u="sng" dirty="0"/>
              <a:t>reproduction </a:t>
            </a:r>
            <a:r>
              <a:rPr lang="en-US" dirty="0"/>
              <a:t>requires that two cells from different individuals unite to produce the first cell of a new organism</a:t>
            </a:r>
          </a:p>
          <a:p>
            <a:pPr lvl="4"/>
            <a:r>
              <a:rPr lang="en-US" dirty="0"/>
              <a:t>Maple trees to birds and bees reproduce sexually</a:t>
            </a:r>
          </a:p>
          <a:p>
            <a:pPr lvl="3"/>
            <a:r>
              <a:rPr lang="en-US" u="sng" dirty="0"/>
              <a:t>Asexual reproduction </a:t>
            </a:r>
            <a:r>
              <a:rPr lang="en-US" dirty="0"/>
              <a:t>occurs when a single organism can reproduce without the aid of another</a:t>
            </a:r>
          </a:p>
          <a:p>
            <a:pPr lvl="4"/>
            <a:r>
              <a:rPr lang="en-US" dirty="0"/>
              <a:t>The prefix a- means without, so asexual means without sex</a:t>
            </a:r>
          </a:p>
          <a:p>
            <a:pPr lvl="4"/>
            <a:r>
              <a:rPr lang="en-US" dirty="0"/>
              <a:t>Can be very simple: some single-celled organisms merely divide in two to form two organisms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Living things grow and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All </a:t>
            </a:r>
            <a:r>
              <a:rPr lang="en-US" dirty="0"/>
              <a:t>living things, at one stage or another in their lives, are capable of </a:t>
            </a:r>
            <a:r>
              <a:rPr lang="en-US" dirty="0" smtClean="0"/>
              <a:t>growth</a:t>
            </a:r>
          </a:p>
          <a:p>
            <a:pPr lvl="2"/>
            <a:r>
              <a:rPr lang="en-US" dirty="0"/>
              <a:t>An acorn, when it sprouts, produces roots, stems, a trunk, and leaves that continue to grow for years</a:t>
            </a:r>
          </a:p>
          <a:p>
            <a:pPr lvl="3"/>
            <a:r>
              <a:rPr lang="en-US" dirty="0"/>
              <a:t>As it grows, it takes in substances from the air and soil and transforms these substances into living tissue</a:t>
            </a:r>
          </a:p>
          <a:p>
            <a:pPr lvl="3"/>
            <a:r>
              <a:rPr lang="en-US" dirty="0"/>
              <a:t>Long after the tree stops getting larger, it continues to add new material to replace existing parts that wear out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Things Grow and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During growth, most living things go through a cycle of change called </a:t>
            </a:r>
            <a:r>
              <a:rPr lang="en-US" u="sng" dirty="0"/>
              <a:t>development</a:t>
            </a:r>
          </a:p>
          <a:p>
            <a:pPr lvl="3"/>
            <a:r>
              <a:rPr lang="en-US" dirty="0"/>
              <a:t>The single cell that starts an organism’s life divides and changes again and again to form the many and varied cells of an adult organism</a:t>
            </a:r>
          </a:p>
          <a:p>
            <a:endParaRPr lang="en-US" dirty="0"/>
          </a:p>
        </p:txBody>
      </p:sp>
      <p:pic>
        <p:nvPicPr>
          <p:cNvPr id="21506" name="Picture 2" descr="http://blog.wired.com/tableofmalcontents/images/womb3_350x265.jpg"/>
          <p:cNvPicPr>
            <a:picLocks noChangeAspect="1" noChangeArrowheads="1"/>
          </p:cNvPicPr>
          <p:nvPr/>
        </p:nvPicPr>
        <p:blipFill>
          <a:blip r:embed="rId2">
            <a:lum bright="-28000" contrast="-42000"/>
          </a:blip>
          <a:srcRect/>
          <a:stretch>
            <a:fillRect/>
          </a:stretch>
        </p:blipFill>
        <p:spPr bwMode="auto">
          <a:xfrm>
            <a:off x="2743200" y="3468014"/>
            <a:ext cx="4305300" cy="3254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Things Grow and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As development continues, organisms experience a process called </a:t>
            </a:r>
            <a:r>
              <a:rPr lang="en-US" u="sng" dirty="0"/>
              <a:t>aging</a:t>
            </a:r>
          </a:p>
          <a:p>
            <a:pPr lvl="3"/>
            <a:r>
              <a:rPr lang="en-US" dirty="0"/>
              <a:t>During aging, an organism becomes less efficient at the process of life</a:t>
            </a:r>
          </a:p>
          <a:p>
            <a:pPr lvl="3"/>
            <a:r>
              <a:rPr lang="en-US" dirty="0"/>
              <a:t>The ability to reproduce comes to an end</a:t>
            </a:r>
          </a:p>
          <a:p>
            <a:pPr lvl="3"/>
            <a:r>
              <a:rPr lang="en-US" dirty="0"/>
              <a:t>Death is the inevitable end of the life span of nearly all organisms</a:t>
            </a:r>
          </a:p>
          <a:p>
            <a:pPr lvl="4"/>
            <a:r>
              <a:rPr lang="en-US" dirty="0"/>
              <a:t>Death is also a process of change that separates living from non living things.</a:t>
            </a:r>
          </a:p>
          <a:p>
            <a:endParaRPr lang="en-US" dirty="0"/>
          </a:p>
        </p:txBody>
      </p:sp>
      <p:pic>
        <p:nvPicPr>
          <p:cNvPr id="20482" name="Picture 2" descr="http://www.pwengbee.com/wp-content/uploads/2008/03/anti-aging-strateg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85929"/>
            <a:ext cx="2908300" cy="207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</TotalTime>
  <Words>948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Characteristics of Living Things</vt:lpstr>
      <vt:lpstr>Characteristics of Living Things</vt:lpstr>
      <vt:lpstr>Living things are made up of cells </vt:lpstr>
      <vt:lpstr>Living Things are made up of Cells</vt:lpstr>
      <vt:lpstr>Living Things Reproduce</vt:lpstr>
      <vt:lpstr>Two basic types of reproductions: sexual and asexual </vt:lpstr>
      <vt:lpstr>Living things grow and develop</vt:lpstr>
      <vt:lpstr>Living Things Grow and Develop</vt:lpstr>
      <vt:lpstr>Living Things Grow and Develop</vt:lpstr>
      <vt:lpstr>Maximum Life Spans</vt:lpstr>
      <vt:lpstr>Living Things Obtain and Use Energy</vt:lpstr>
      <vt:lpstr>Living Things Obtain and Use Energy</vt:lpstr>
      <vt:lpstr>Living Things Obtain and Use Energy</vt:lpstr>
      <vt:lpstr>Living Things Obtain and Use Energy</vt:lpstr>
      <vt:lpstr>Living Things Respond to Their Environment</vt:lpstr>
      <vt:lpstr>Living Things Respond to Their Environment</vt:lpstr>
      <vt:lpstr>Living Things Respond to Their Environment</vt:lpstr>
      <vt:lpstr>Board Work III  On a separate sheet of paper, please  answer the following in complete cursive sentences.  Due at the end of class.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Carson</dc:creator>
  <cp:lastModifiedBy>Jill Carson</cp:lastModifiedBy>
  <cp:revision>12</cp:revision>
  <dcterms:created xsi:type="dcterms:W3CDTF">2008-09-07T21:07:25Z</dcterms:created>
  <dcterms:modified xsi:type="dcterms:W3CDTF">2008-09-08T01:15:20Z</dcterms:modified>
</cp:coreProperties>
</file>