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58" r:id="rId5"/>
    <p:sldId id="276" r:id="rId6"/>
    <p:sldId id="261" r:id="rId7"/>
    <p:sldId id="264" r:id="rId8"/>
    <p:sldId id="259" r:id="rId9"/>
    <p:sldId id="265" r:id="rId10"/>
    <p:sldId id="268" r:id="rId11"/>
    <p:sldId id="277" r:id="rId12"/>
    <p:sldId id="269" r:id="rId13"/>
    <p:sldId id="260" r:id="rId14"/>
    <p:sldId id="262" r:id="rId15"/>
    <p:sldId id="278" r:id="rId16"/>
    <p:sldId id="266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E0C01-E8A6-4CDB-8E6E-6D2294688D62}" type="datetimeFigureOut">
              <a:rPr lang="en-US" smtClean="0"/>
              <a:t>4/7/2009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CD3DB-E3CB-4FC8-BAC7-952191029A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CD3DB-E3CB-4FC8-BAC7-952191029A2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CD3DB-E3CB-4FC8-BAC7-952191029A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F4B9-EB9B-4147-9ACD-D6F513B2B136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3216-ED01-43D8-B9BF-C504BCDA2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F4B9-EB9B-4147-9ACD-D6F513B2B136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3216-ED01-43D8-B9BF-C504BCDA2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F4B9-EB9B-4147-9ACD-D6F513B2B136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3216-ED01-43D8-B9BF-C504BCDA2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F4B9-EB9B-4147-9ACD-D6F513B2B136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3216-ED01-43D8-B9BF-C504BCDA2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F4B9-EB9B-4147-9ACD-D6F513B2B136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3216-ED01-43D8-B9BF-C504BCDA2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F4B9-EB9B-4147-9ACD-D6F513B2B136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3216-ED01-43D8-B9BF-C504BCDA2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F4B9-EB9B-4147-9ACD-D6F513B2B136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3216-ED01-43D8-B9BF-C504BCDA2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F4B9-EB9B-4147-9ACD-D6F513B2B136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3216-ED01-43D8-B9BF-C504BCDA2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F4B9-EB9B-4147-9ACD-D6F513B2B136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3216-ED01-43D8-B9BF-C504BCDA2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F4B9-EB9B-4147-9ACD-D6F513B2B136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3216-ED01-43D8-B9BF-C504BCDA2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F4B9-EB9B-4147-9ACD-D6F513B2B136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3216-ED01-43D8-B9BF-C504BCDA2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4F4B9-EB9B-4147-9ACD-D6F513B2B136}" type="datetimeFigureOut">
              <a:rPr lang="en-US" smtClean="0"/>
              <a:pPr/>
              <a:t>4/7/2009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E3216-ED01-43D8-B9BF-C504BCDA2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baby_animal-053.jpg Baby Elephant image by tahoeamber"/>
          <p:cNvPicPr>
            <a:picLocks noChangeAspect="1" noChangeArrowheads="1"/>
          </p:cNvPicPr>
          <p:nvPr/>
        </p:nvPicPr>
        <p:blipFill>
          <a:blip r:embed="rId2">
            <a:lum bright="36000"/>
          </a:blip>
          <a:srcRect/>
          <a:stretch>
            <a:fillRect/>
          </a:stretch>
        </p:blipFill>
        <p:spPr bwMode="auto">
          <a:xfrm>
            <a:off x="3765720" y="2819400"/>
            <a:ext cx="5378280" cy="4038600"/>
          </a:xfrm>
          <a:prstGeom prst="rect">
            <a:avLst/>
          </a:prstGeom>
          <a:noFill/>
        </p:spPr>
      </p:pic>
      <p:pic>
        <p:nvPicPr>
          <p:cNvPr id="20488" name="Picture 8" descr="http://bp1.blogger.com/_n7pdMhylSng/Rz7Co6na-gI/AAAAAAAACE8/cXWw-CUy19g/s400/monkey_and_stuff_duck_2.jpg"/>
          <p:cNvPicPr>
            <a:picLocks noChangeAspect="1" noChangeArrowheads="1"/>
          </p:cNvPicPr>
          <p:nvPr/>
        </p:nvPicPr>
        <p:blipFill>
          <a:blip r:embed="rId3">
            <a:lum bright="54000"/>
          </a:blip>
          <a:srcRect/>
          <a:stretch>
            <a:fillRect/>
          </a:stretch>
        </p:blipFill>
        <p:spPr bwMode="auto">
          <a:xfrm>
            <a:off x="2438400" y="0"/>
            <a:ext cx="3276600" cy="3023210"/>
          </a:xfrm>
          <a:prstGeom prst="rect">
            <a:avLst/>
          </a:prstGeom>
          <a:noFill/>
        </p:spPr>
      </p:pic>
      <p:pic>
        <p:nvPicPr>
          <p:cNvPr id="20486" name="Picture 6" descr="http://dalesdesigns.net/animals/baby_porcupines.jpg"/>
          <p:cNvPicPr>
            <a:picLocks noChangeAspect="1" noChangeArrowheads="1"/>
          </p:cNvPicPr>
          <p:nvPr/>
        </p:nvPicPr>
        <p:blipFill>
          <a:blip r:embed="rId4">
            <a:lum bright="36000"/>
          </a:blip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</p:spPr>
      </p:pic>
      <p:pic>
        <p:nvPicPr>
          <p:cNvPr id="20484" name="Picture 4" descr="http://www.discoverlife.org/nh/tx/Plantae/images/links/Narcissus_pseudonarcissus,I_JP3335_1.jpg"/>
          <p:cNvPicPr>
            <a:picLocks noChangeAspect="1" noChangeArrowheads="1"/>
          </p:cNvPicPr>
          <p:nvPr/>
        </p:nvPicPr>
        <p:blipFill>
          <a:blip r:embed="rId5">
            <a:lum bright="24000"/>
          </a:blip>
          <a:srcRect/>
          <a:stretch>
            <a:fillRect/>
          </a:stretch>
        </p:blipFill>
        <p:spPr bwMode="auto">
          <a:xfrm>
            <a:off x="0" y="2869882"/>
            <a:ext cx="4038600" cy="3988118"/>
          </a:xfrm>
          <a:prstGeom prst="rect">
            <a:avLst/>
          </a:prstGeom>
          <a:noFill/>
        </p:spPr>
      </p:pic>
      <p:pic>
        <p:nvPicPr>
          <p:cNvPr id="20482" name="Picture 2" descr="http://www.earlham.edu/~mathijo/newchimlink.jpg"/>
          <p:cNvPicPr>
            <a:picLocks noChangeAspect="1" noChangeArrowheads="1"/>
          </p:cNvPicPr>
          <p:nvPr/>
        </p:nvPicPr>
        <p:blipFill>
          <a:blip r:embed="rId6">
            <a:lum bright="38000"/>
          </a:blip>
          <a:srcRect/>
          <a:stretch>
            <a:fillRect/>
          </a:stretch>
        </p:blipFill>
        <p:spPr bwMode="auto">
          <a:xfrm>
            <a:off x="0" y="0"/>
            <a:ext cx="2933700" cy="4095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Classification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Why Classify?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Biological Classification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Taxonomy Today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Six-Kingdom System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Taxonomy and Evolutionary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Species shown to be closely related are classified together. Other species that may look alike but possess analogous structures only are classified in different groups.</a:t>
            </a:r>
          </a:p>
          <a:p>
            <a:pPr lvl="1"/>
            <a:r>
              <a:rPr lang="en-US" dirty="0" smtClean="0"/>
              <a:t>Analogous structure=structures that are similar in appearance and function but have different origins and usually different internal structures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eabody.yale.edu/exhibits/treeoflife/images/convergenc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334000" cy="6848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Biochemical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forms of life share organic molecules that are almost identical from species to species</a:t>
            </a:r>
          </a:p>
          <a:p>
            <a:pPr lvl="1"/>
            <a:r>
              <a:rPr lang="en-US" dirty="0" smtClean="0"/>
              <a:t>Genetic info</a:t>
            </a:r>
          </a:p>
          <a:p>
            <a:pPr lvl="2"/>
            <a:r>
              <a:rPr lang="en-US" dirty="0" smtClean="0"/>
              <a:t>DNA</a:t>
            </a:r>
          </a:p>
          <a:p>
            <a:pPr lvl="2"/>
            <a:r>
              <a:rPr lang="en-US" dirty="0" smtClean="0"/>
              <a:t>RNA</a:t>
            </a:r>
          </a:p>
          <a:p>
            <a:pPr lvl="3"/>
            <a:r>
              <a:rPr lang="en-US" dirty="0" err="1" smtClean="0"/>
              <a:t>Cytochrome</a:t>
            </a:r>
            <a:r>
              <a:rPr lang="en-US" dirty="0" smtClean="0"/>
              <a:t> c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Six-Kingdom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Prokaryotic Kingdoms</a:t>
            </a:r>
          </a:p>
          <a:p>
            <a:r>
              <a:rPr lang="en-US" dirty="0" err="1" smtClean="0"/>
              <a:t>Protista</a:t>
            </a:r>
            <a:endParaRPr lang="en-US" dirty="0" smtClean="0"/>
          </a:p>
          <a:p>
            <a:r>
              <a:rPr lang="en-US" dirty="0" smtClean="0"/>
              <a:t>Fungi</a:t>
            </a:r>
          </a:p>
          <a:p>
            <a:r>
              <a:rPr lang="en-US" dirty="0" err="1" smtClean="0"/>
              <a:t>Plantae</a:t>
            </a:r>
            <a:endParaRPr lang="en-US" dirty="0" smtClean="0"/>
          </a:p>
          <a:p>
            <a:r>
              <a:rPr lang="en-US" dirty="0" err="1" smtClean="0"/>
              <a:t>Animalia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://www.williamsclass.com/SixthScienceWork/Classification/ClassificationNotes/images/fernPlantae.jpg"/>
          <p:cNvPicPr>
            <a:picLocks noChangeAspect="1" noChangeArrowheads="1"/>
          </p:cNvPicPr>
          <p:nvPr/>
        </p:nvPicPr>
        <p:blipFill>
          <a:blip r:embed="rId2">
            <a:lum bright="33000"/>
          </a:blip>
          <a:srcRect/>
          <a:stretch>
            <a:fillRect/>
          </a:stretch>
        </p:blipFill>
        <p:spPr bwMode="auto">
          <a:xfrm>
            <a:off x="1828800" y="0"/>
            <a:ext cx="6096000" cy="4572000"/>
          </a:xfrm>
          <a:prstGeom prst="rect">
            <a:avLst/>
          </a:prstGeom>
          <a:noFill/>
        </p:spPr>
      </p:pic>
      <p:pic>
        <p:nvPicPr>
          <p:cNvPr id="8200" name="Picture 8" descr="http://www.williamsclass.com/SixthScienceWork/Classification/ClassificationNotes/images/fungiMushroom.jpg"/>
          <p:cNvPicPr>
            <a:picLocks noChangeAspect="1" noChangeArrowheads="1"/>
          </p:cNvPicPr>
          <p:nvPr/>
        </p:nvPicPr>
        <p:blipFill>
          <a:blip r:embed="rId3">
            <a:lum bright="55000"/>
          </a:blip>
          <a:srcRect/>
          <a:stretch>
            <a:fillRect/>
          </a:stretch>
        </p:blipFill>
        <p:spPr bwMode="auto">
          <a:xfrm>
            <a:off x="5678112" y="0"/>
            <a:ext cx="3465887" cy="2819400"/>
          </a:xfrm>
          <a:prstGeom prst="rect">
            <a:avLst/>
          </a:prstGeom>
          <a:noFill/>
        </p:spPr>
      </p:pic>
      <p:pic>
        <p:nvPicPr>
          <p:cNvPr id="8198" name="Picture 6" descr="http://www.williamsclass.com/SixthScienceWork/Classification/ClassificationNotes/images/protozoaProtis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99326"/>
            <a:ext cx="4419600" cy="2858674"/>
          </a:xfrm>
          <a:prstGeom prst="rect">
            <a:avLst/>
          </a:prstGeom>
          <a:noFill/>
        </p:spPr>
      </p:pic>
      <p:pic>
        <p:nvPicPr>
          <p:cNvPr id="8194" name="Picture 2" descr="http://www.biology.iupui.edu/biocourses/n100/images/bac.jpg"/>
          <p:cNvPicPr>
            <a:picLocks noChangeAspect="1" noChangeArrowheads="1"/>
          </p:cNvPicPr>
          <p:nvPr/>
        </p:nvPicPr>
        <p:blipFill>
          <a:blip r:embed="rId5">
            <a:lum bright="48000"/>
          </a:blip>
          <a:srcRect/>
          <a:stretch>
            <a:fillRect/>
          </a:stretch>
        </p:blipFill>
        <p:spPr bwMode="auto">
          <a:xfrm>
            <a:off x="0" y="0"/>
            <a:ext cx="4114800" cy="3234233"/>
          </a:xfrm>
          <a:prstGeom prst="rect">
            <a:avLst/>
          </a:prstGeom>
          <a:noFill/>
        </p:spPr>
      </p:pic>
      <p:pic>
        <p:nvPicPr>
          <p:cNvPr id="8196" name="Picture 4" descr="http://trc.ucdavis.edu/biosci10v/bis10v/week7/7webimages/84150f.jpg"/>
          <p:cNvPicPr>
            <a:picLocks noChangeAspect="1" noChangeArrowheads="1"/>
          </p:cNvPicPr>
          <p:nvPr/>
        </p:nvPicPr>
        <p:blipFill>
          <a:blip r:embed="rId6">
            <a:lum bright="43000"/>
          </a:blip>
          <a:srcRect/>
          <a:stretch>
            <a:fillRect/>
          </a:stretch>
        </p:blipFill>
        <p:spPr bwMode="auto">
          <a:xfrm>
            <a:off x="5905500" y="2286000"/>
            <a:ext cx="3238500" cy="259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Eubacteria</a:t>
            </a:r>
            <a:endParaRPr lang="en-US" dirty="0" smtClean="0"/>
          </a:p>
          <a:p>
            <a:r>
              <a:rPr lang="en-US" dirty="0" err="1" smtClean="0"/>
              <a:t>Archaebacteria</a:t>
            </a:r>
            <a:endParaRPr lang="en-US" dirty="0" smtClean="0"/>
          </a:p>
          <a:p>
            <a:r>
              <a:rPr lang="en-US" dirty="0" err="1" smtClean="0"/>
              <a:t>Protista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Fungi</a:t>
            </a:r>
          </a:p>
          <a:p>
            <a:r>
              <a:rPr lang="en-US" dirty="0" err="1" smtClean="0"/>
              <a:t>Plantae</a:t>
            </a:r>
            <a:endParaRPr lang="en-US" dirty="0" smtClean="0"/>
          </a:p>
          <a:p>
            <a:r>
              <a:rPr lang="en-US" dirty="0" err="1" smtClean="0"/>
              <a:t>Animalia</a:t>
            </a:r>
            <a:endParaRPr lang="en-US" dirty="0"/>
          </a:p>
        </p:txBody>
      </p:sp>
      <p:pic>
        <p:nvPicPr>
          <p:cNvPr id="8204" name="Picture 12" descr="http://palscience.com/wp-content/uploads/2007/11/lion2_f1.jpg"/>
          <p:cNvPicPr>
            <a:picLocks noChangeAspect="1" noChangeArrowheads="1"/>
          </p:cNvPicPr>
          <p:nvPr/>
        </p:nvPicPr>
        <p:blipFill>
          <a:blip r:embed="rId7">
            <a:lum bright="35000"/>
          </a:blip>
          <a:srcRect/>
          <a:stretch>
            <a:fillRect/>
          </a:stretch>
        </p:blipFill>
        <p:spPr bwMode="auto">
          <a:xfrm>
            <a:off x="0" y="3048000"/>
            <a:ext cx="4876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mc.maricopa.edu/faculty/farabee/biobk/kingdom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4644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To identify the structure of the six-kingdom system of classification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Eubacteria</a:t>
            </a:r>
            <a:endParaRPr lang="en-US" dirty="0" smtClean="0"/>
          </a:p>
          <a:p>
            <a:r>
              <a:rPr lang="en-US" dirty="0" err="1" smtClean="0"/>
              <a:t>Archaebacteria</a:t>
            </a:r>
            <a:endParaRPr lang="en-US" dirty="0" smtClean="0"/>
          </a:p>
          <a:p>
            <a:r>
              <a:rPr lang="en-US" dirty="0" err="1" smtClean="0"/>
              <a:t>Protista</a:t>
            </a:r>
            <a:endParaRPr lang="en-US" dirty="0" smtClean="0"/>
          </a:p>
          <a:p>
            <a:r>
              <a:rPr lang="en-US" dirty="0" smtClean="0"/>
              <a:t>Fungi</a:t>
            </a:r>
          </a:p>
          <a:p>
            <a:r>
              <a:rPr lang="en-US" dirty="0" err="1" smtClean="0"/>
              <a:t>Plantae</a:t>
            </a:r>
            <a:endParaRPr lang="en-US" dirty="0" smtClean="0"/>
          </a:p>
          <a:p>
            <a:r>
              <a:rPr lang="en-US" dirty="0" err="1" smtClean="0"/>
              <a:t>animalia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Eubacteria</a:t>
            </a:r>
            <a:r>
              <a:rPr lang="en-US" dirty="0" smtClean="0"/>
              <a:t> &amp; </a:t>
            </a:r>
            <a:r>
              <a:rPr lang="en-US" dirty="0" err="1" smtClean="0"/>
              <a:t>Archaebacteria</a:t>
            </a:r>
            <a:endParaRPr lang="en-US" dirty="0" smtClean="0"/>
          </a:p>
          <a:p>
            <a:pPr lvl="1"/>
            <a:r>
              <a:rPr lang="en-US" dirty="0" smtClean="0"/>
              <a:t>First life forms on earth</a:t>
            </a:r>
          </a:p>
          <a:p>
            <a:pPr lvl="1"/>
            <a:r>
              <a:rPr lang="en-US" dirty="0" smtClean="0"/>
              <a:t>Lack nuclei, mitochondria, chloroplasts</a:t>
            </a:r>
          </a:p>
          <a:p>
            <a:pPr lvl="1"/>
            <a:r>
              <a:rPr lang="en-US" dirty="0" smtClean="0"/>
              <a:t>Binary fission</a:t>
            </a:r>
          </a:p>
          <a:p>
            <a:pPr lvl="1"/>
            <a:endParaRPr lang="en-US" dirty="0"/>
          </a:p>
        </p:txBody>
      </p:sp>
      <p:pic>
        <p:nvPicPr>
          <p:cNvPr id="6146" name="Picture 2" descr="http://www.emc.maricopa.edu/faculty/farabee/biobk/1-OLIH023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657600"/>
            <a:ext cx="4876800" cy="3023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students.ncwc.edu/bio101/protista/Defaul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089118"/>
            <a:ext cx="4181475" cy="37688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</a:t>
            </a:r>
            <a:r>
              <a:rPr lang="en-US" dirty="0" err="1" smtClean="0"/>
              <a:t>Protista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Single-celled eukaryotes</a:t>
            </a:r>
          </a:p>
          <a:p>
            <a:r>
              <a:rPr lang="en-US" dirty="0" err="1" smtClean="0"/>
              <a:t>Animallike</a:t>
            </a:r>
            <a:endParaRPr lang="en-US" dirty="0" smtClean="0"/>
          </a:p>
          <a:p>
            <a:r>
              <a:rPr lang="en-US" dirty="0" smtClean="0"/>
              <a:t>Plantlike</a:t>
            </a:r>
          </a:p>
          <a:p>
            <a:r>
              <a:rPr lang="en-US" dirty="0" err="1" smtClean="0"/>
              <a:t>funguslike</a:t>
            </a:r>
            <a:endParaRPr lang="en-US" dirty="0"/>
          </a:p>
        </p:txBody>
      </p:sp>
      <p:pic>
        <p:nvPicPr>
          <p:cNvPr id="5122" name="Picture 2" descr="http://academies.culver.org/science/atoyebs/Protist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295400"/>
            <a:ext cx="3190875" cy="2390775"/>
          </a:xfrm>
          <a:prstGeom prst="rect">
            <a:avLst/>
          </a:prstGeom>
          <a:noFill/>
        </p:spPr>
      </p:pic>
      <p:pic>
        <p:nvPicPr>
          <p:cNvPr id="5124" name="Picture 4" descr="http://www.lanesville.k12.in.us/lcsyellowpages/Tickit/Carl/giardia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303847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ungi.com/gifts/giftpics/other/mmp100-large.jpg"/>
          <p:cNvPicPr>
            <a:picLocks noChangeAspect="1" noChangeArrowheads="1"/>
          </p:cNvPicPr>
          <p:nvPr/>
        </p:nvPicPr>
        <p:blipFill>
          <a:blip r:embed="rId2">
            <a:lum bright="55000" contrast="-23000"/>
          </a:blip>
          <a:srcRect/>
          <a:stretch>
            <a:fillRect/>
          </a:stretch>
        </p:blipFill>
        <p:spPr bwMode="auto">
          <a:xfrm>
            <a:off x="533400" y="0"/>
            <a:ext cx="80772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Fungi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walls do not contain cellulose</a:t>
            </a:r>
          </a:p>
          <a:p>
            <a:r>
              <a:rPr lang="en-US" dirty="0" smtClean="0"/>
              <a:t>Heterotrophic	</a:t>
            </a:r>
          </a:p>
          <a:p>
            <a:pPr lvl="1"/>
            <a:r>
              <a:rPr lang="en-US" dirty="0" smtClean="0"/>
              <a:t>No photosynthesis</a:t>
            </a:r>
          </a:p>
          <a:p>
            <a:pPr lvl="1"/>
            <a:r>
              <a:rPr lang="en-US" dirty="0" smtClean="0"/>
              <a:t>Single cell?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thsd.k12.nj.us/sch/bms/Curriculum%20Projects/SCIENCE/kingdoms/Five_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Why </a:t>
            </a:r>
            <a:r>
              <a:rPr lang="en-US" dirty="0" smtClean="0">
                <a:solidFill>
                  <a:srgbClr val="FFFF00"/>
                </a:solidFill>
              </a:rPr>
              <a:t>Classify?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universe-review.ca/I10-23-ulva.jpg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6492778" y="4495800"/>
            <a:ext cx="2651222" cy="2362200"/>
          </a:xfrm>
          <a:prstGeom prst="rect">
            <a:avLst/>
          </a:prstGeom>
          <a:noFill/>
        </p:spPr>
      </p:pic>
      <p:pic>
        <p:nvPicPr>
          <p:cNvPr id="3082" name="Picture 10" descr="http://www.digitalapoptosis.com/archives/CRC/BigFerns.jpg"/>
          <p:cNvPicPr>
            <a:picLocks noChangeAspect="1" noChangeArrowheads="1"/>
          </p:cNvPicPr>
          <p:nvPr/>
        </p:nvPicPr>
        <p:blipFill>
          <a:blip r:embed="rId3">
            <a:lum bright="44000"/>
          </a:blip>
          <a:srcRect/>
          <a:stretch>
            <a:fillRect/>
          </a:stretch>
        </p:blipFill>
        <p:spPr bwMode="auto">
          <a:xfrm>
            <a:off x="5390632" y="0"/>
            <a:ext cx="3753368" cy="2825750"/>
          </a:xfrm>
          <a:prstGeom prst="rect">
            <a:avLst/>
          </a:prstGeom>
          <a:noFill/>
        </p:spPr>
      </p:pic>
      <p:pic>
        <p:nvPicPr>
          <p:cNvPr id="3078" name="Picture 6" descr="http://features.csmonitor.com/gardening/wp-content/assets/4/81/picture1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0" y="4953000"/>
            <a:ext cx="3613547" cy="1905000"/>
          </a:xfrm>
          <a:prstGeom prst="rect">
            <a:avLst/>
          </a:prstGeom>
          <a:noFill/>
        </p:spPr>
      </p:pic>
      <p:pic>
        <p:nvPicPr>
          <p:cNvPr id="3076" name="Picture 4" descr="http://www.discoverlife.org/IM/I_JP/0005/320/Dichelostemma_capitatum,_flowers,I_JP523.jpg"/>
          <p:cNvPicPr>
            <a:picLocks noChangeAspect="1" noChangeArrowheads="1"/>
          </p:cNvPicPr>
          <p:nvPr/>
        </p:nvPicPr>
        <p:blipFill>
          <a:blip r:embed="rId5">
            <a:lum bright="47000"/>
          </a:blip>
          <a:srcRect/>
          <a:stretch>
            <a:fillRect/>
          </a:stretch>
        </p:blipFill>
        <p:spPr bwMode="auto">
          <a:xfrm>
            <a:off x="0" y="1"/>
            <a:ext cx="3037737" cy="2819400"/>
          </a:xfrm>
          <a:prstGeom prst="rect">
            <a:avLst/>
          </a:prstGeom>
          <a:noFill/>
        </p:spPr>
      </p:pic>
      <p:pic>
        <p:nvPicPr>
          <p:cNvPr id="3074" name="Picture 2" descr="http://www.greensong.org/images/Alocasia_sarian.gif"/>
          <p:cNvPicPr>
            <a:picLocks noChangeAspect="1" noChangeArrowheads="1"/>
          </p:cNvPicPr>
          <p:nvPr/>
        </p:nvPicPr>
        <p:blipFill>
          <a:blip r:embed="rId6">
            <a:lum bright="51000"/>
          </a:blip>
          <a:srcRect/>
          <a:stretch>
            <a:fillRect/>
          </a:stretch>
        </p:blipFill>
        <p:spPr bwMode="auto">
          <a:xfrm>
            <a:off x="1905000" y="0"/>
            <a:ext cx="51435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</a:t>
            </a:r>
            <a:r>
              <a:rPr lang="en-US" dirty="0" err="1" smtClean="0"/>
              <a:t>Plantae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Multicellular</a:t>
            </a:r>
            <a:endParaRPr lang="en-US" dirty="0" smtClean="0"/>
          </a:p>
          <a:p>
            <a:r>
              <a:rPr lang="en-US" dirty="0" smtClean="0"/>
              <a:t>Cell walls contain cellulose</a:t>
            </a:r>
          </a:p>
          <a:p>
            <a:r>
              <a:rPr lang="en-US" dirty="0" smtClean="0"/>
              <a:t>Autotrophic</a:t>
            </a:r>
          </a:p>
          <a:p>
            <a:pPr lvl="1"/>
            <a:r>
              <a:rPr lang="en-US" dirty="0" smtClean="0"/>
              <a:t>Photosynthesis</a:t>
            </a:r>
          </a:p>
          <a:p>
            <a:pPr lvl="2"/>
            <a:r>
              <a:rPr lang="en-US" dirty="0" smtClean="0"/>
              <a:t>Flowering plants</a:t>
            </a:r>
          </a:p>
          <a:p>
            <a:pPr lvl="2"/>
            <a:r>
              <a:rPr lang="en-US" dirty="0" smtClean="0"/>
              <a:t>Mosses</a:t>
            </a:r>
          </a:p>
          <a:p>
            <a:pPr lvl="2"/>
            <a:r>
              <a:rPr lang="en-US" dirty="0" smtClean="0"/>
              <a:t>Ferns</a:t>
            </a:r>
          </a:p>
          <a:p>
            <a:pPr lvl="2"/>
            <a:r>
              <a:rPr lang="en-US" dirty="0" err="1" smtClean="0"/>
              <a:t>Multicellular</a:t>
            </a:r>
            <a:r>
              <a:rPr lang="en-US" dirty="0" smtClean="0"/>
              <a:t> algae</a:t>
            </a:r>
            <a:endParaRPr lang="en-US" dirty="0"/>
          </a:p>
        </p:txBody>
      </p:sp>
      <p:sp>
        <p:nvSpPr>
          <p:cNvPr id="3080" name="AutoShape 8" descr="http://darcywriter.com/images/Ferns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c.academic.ru/pictures/wiki/files/65/Animalia_diversity.jpg"/>
          <p:cNvPicPr>
            <a:picLocks noChangeAspect="1" noChangeArrowheads="1"/>
          </p:cNvPicPr>
          <p:nvPr/>
        </p:nvPicPr>
        <p:blipFill>
          <a:blip r:embed="rId2">
            <a:lum bright="63000" contrast="-28000"/>
          </a:blip>
          <a:srcRect/>
          <a:stretch>
            <a:fillRect/>
          </a:stretch>
        </p:blipFill>
        <p:spPr bwMode="auto">
          <a:xfrm>
            <a:off x="1828800" y="0"/>
            <a:ext cx="5029200" cy="69123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</a:t>
            </a:r>
            <a:r>
              <a:rPr lang="en-US" dirty="0" err="1" smtClean="0"/>
              <a:t>Animalia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Multicellular</a:t>
            </a:r>
            <a:endParaRPr lang="en-US" dirty="0" smtClean="0"/>
          </a:p>
          <a:p>
            <a:r>
              <a:rPr lang="en-US" dirty="0" smtClean="0"/>
              <a:t>Heterotrophic</a:t>
            </a:r>
          </a:p>
          <a:p>
            <a:r>
              <a:rPr lang="en-US" dirty="0" smtClean="0"/>
              <a:t>Cell membranes without cell walls</a:t>
            </a:r>
          </a:p>
          <a:p>
            <a:pPr lvl="1"/>
            <a:r>
              <a:rPr lang="en-US" smtClean="0"/>
              <a:t>Incredible diversity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 identify the need for a system of naming and organizing Earth’s organisms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r>
              <a:rPr lang="en-US" dirty="0" smtClean="0"/>
              <a:t>To understand the great diversity of life</a:t>
            </a:r>
          </a:p>
          <a:p>
            <a:pPr lvl="1"/>
            <a:r>
              <a:rPr lang="en-US" dirty="0" smtClean="0"/>
              <a:t>Need a system for naming and organizing Earth’s organisms</a:t>
            </a:r>
          </a:p>
          <a:p>
            <a:pPr lvl="2"/>
            <a:r>
              <a:rPr lang="en-US" dirty="0" smtClean="0"/>
              <a:t>Over 2.5 million species</a:t>
            </a:r>
          </a:p>
          <a:p>
            <a:pPr lvl="1"/>
            <a:r>
              <a:rPr lang="en-US" dirty="0" smtClean="0"/>
              <a:t>Useful to scientists all over the Earth</a:t>
            </a:r>
          </a:p>
          <a:p>
            <a:pPr lvl="2"/>
            <a:r>
              <a:rPr lang="en-US" dirty="0" smtClean="0"/>
              <a:t>Universally accepted name to each organism</a:t>
            </a:r>
          </a:p>
          <a:p>
            <a:pPr lvl="2"/>
            <a:r>
              <a:rPr lang="en-US" dirty="0" smtClean="0"/>
              <a:t>Universally accepted rules for grouping the organisms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Biological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en-US" dirty="0" smtClean="0"/>
              <a:t>The Naming System of </a:t>
            </a:r>
            <a:r>
              <a:rPr lang="en-US" dirty="0" err="1" smtClean="0"/>
              <a:t>Carolus</a:t>
            </a:r>
            <a:r>
              <a:rPr lang="en-US" dirty="0" smtClean="0"/>
              <a:t> Linnaeus</a:t>
            </a:r>
          </a:p>
          <a:p>
            <a:r>
              <a:rPr lang="en-US" dirty="0" smtClean="0"/>
              <a:t>The Classification System of Linnaeus</a:t>
            </a:r>
            <a:endParaRPr lang="en-US" dirty="0"/>
          </a:p>
        </p:txBody>
      </p:sp>
      <p:pic>
        <p:nvPicPr>
          <p:cNvPr id="17410" name="Picture 2" descr="http://www.theflowerexpert.com/media/images/flowerexperts/carllinnaeus/carl-linnae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7000" cy="2578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goldiesroom.org/Multimedia/Bio_Images/02%20Classification/03%20Classification%20of%20a%20Spec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522"/>
            <a:ext cx="7162800" cy="6841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gxdeveloperweb.com/upload/dc3b13d5-1132-4675-86d3-52566b8af9ef_taxon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82296"/>
            <a:ext cx="3886200" cy="67757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Binomial nomenclature</a:t>
            </a:r>
          </a:p>
          <a:p>
            <a:r>
              <a:rPr lang="en-US" dirty="0" smtClean="0"/>
              <a:t>Taxonomy</a:t>
            </a:r>
          </a:p>
          <a:p>
            <a:r>
              <a:rPr lang="en-US" dirty="0" err="1" smtClean="0"/>
              <a:t>Taxon</a:t>
            </a:r>
            <a:endParaRPr lang="en-US" dirty="0" smtClean="0"/>
          </a:p>
          <a:p>
            <a:r>
              <a:rPr lang="en-US" dirty="0" smtClean="0"/>
              <a:t>Species</a:t>
            </a:r>
          </a:p>
          <a:p>
            <a:r>
              <a:rPr lang="en-US" dirty="0" smtClean="0"/>
              <a:t>Genus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</a:t>
            </a:r>
          </a:p>
          <a:p>
            <a:r>
              <a:rPr lang="en-US" dirty="0" smtClean="0"/>
              <a:t>Order</a:t>
            </a:r>
          </a:p>
          <a:p>
            <a:r>
              <a:rPr lang="en-US" dirty="0" smtClean="0"/>
              <a:t>Class</a:t>
            </a:r>
          </a:p>
          <a:p>
            <a:r>
              <a:rPr lang="en-US" dirty="0" smtClean="0"/>
              <a:t>Phylum</a:t>
            </a:r>
          </a:p>
          <a:p>
            <a:r>
              <a:rPr lang="en-US" dirty="0" smtClean="0"/>
              <a:t>kingdom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identify the need for a universally accepted method of naming and grouping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century, Linnaeus developed the system of binomial nomenclature</a:t>
            </a:r>
          </a:p>
          <a:p>
            <a:pPr lvl="1"/>
            <a:r>
              <a:rPr lang="en-US" dirty="0" smtClean="0"/>
              <a:t>2 part scientific name to every organism</a:t>
            </a:r>
          </a:p>
          <a:p>
            <a:pPr lvl="2"/>
            <a:r>
              <a:rPr lang="en-US" dirty="0" smtClean="0"/>
              <a:t>Genus and species name</a:t>
            </a:r>
          </a:p>
          <a:p>
            <a:pPr lvl="1"/>
            <a:r>
              <a:rPr lang="en-US" dirty="0" smtClean="0"/>
              <a:t>Method of grouping organisms </a:t>
            </a:r>
          </a:p>
          <a:p>
            <a:pPr lvl="2"/>
            <a:r>
              <a:rPr lang="en-US" dirty="0" smtClean="0"/>
              <a:t>Based on structural characteristics</a:t>
            </a:r>
          </a:p>
          <a:p>
            <a:pPr lvl="3"/>
            <a:r>
              <a:rPr lang="en-US" dirty="0" err="1" smtClean="0"/>
              <a:t>Taxa</a:t>
            </a:r>
            <a:endParaRPr lang="en-US" dirty="0" smtClean="0"/>
          </a:p>
          <a:p>
            <a:pPr lvl="4"/>
            <a:r>
              <a:rPr lang="en-US" dirty="0" smtClean="0"/>
              <a:t>Kingdom, phylum, class, order, genus, species</a:t>
            </a:r>
          </a:p>
          <a:p>
            <a:pPr lvl="4"/>
            <a:r>
              <a:rPr lang="en-US" dirty="0" smtClean="0"/>
              <a:t>Member of same </a:t>
            </a:r>
            <a:r>
              <a:rPr lang="en-US" dirty="0" err="1" smtClean="0"/>
              <a:t>taxa</a:t>
            </a:r>
            <a:r>
              <a:rPr lang="en-US" dirty="0" smtClean="0"/>
              <a:t> share certain similar traits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Taxonomy Today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20000" cy="1752600"/>
          </a:xfrm>
        </p:spPr>
        <p:txBody>
          <a:bodyPr/>
          <a:lstStyle/>
          <a:p>
            <a:r>
              <a:rPr lang="en-US" dirty="0" smtClean="0"/>
              <a:t>Taxonomy and Evolutionary Relationships</a:t>
            </a:r>
          </a:p>
          <a:p>
            <a:r>
              <a:rPr lang="en-US" dirty="0" smtClean="0"/>
              <a:t>Biochemical Taxonomy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To explain how taxonomy provides information regarding evolutionary relationships of organisms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Taxonomy=the science of naming organisms</a:t>
            </a:r>
          </a:p>
          <a:p>
            <a:pPr lvl="1"/>
            <a:r>
              <a:rPr lang="en-US" dirty="0" smtClean="0"/>
              <a:t>Taxonomists</a:t>
            </a:r>
          </a:p>
          <a:p>
            <a:pPr lvl="2"/>
            <a:r>
              <a:rPr lang="en-US" dirty="0" smtClean="0"/>
              <a:t>Identify and study homologous structures in </a:t>
            </a:r>
            <a:r>
              <a:rPr lang="en-US" dirty="0" err="1" smtClean="0"/>
              <a:t>organisims</a:t>
            </a:r>
            <a:endParaRPr lang="en-US" dirty="0" smtClean="0"/>
          </a:p>
          <a:p>
            <a:pPr lvl="2"/>
            <a:r>
              <a:rPr lang="en-US" dirty="0" smtClean="0"/>
              <a:t>Species shows to be closely related are classified together</a:t>
            </a:r>
          </a:p>
          <a:p>
            <a:pPr lvl="3"/>
            <a:r>
              <a:rPr lang="en-US" dirty="0" smtClean="0"/>
              <a:t>grouped according to their evolutionary relationships</a:t>
            </a:r>
          </a:p>
          <a:p>
            <a:pPr lvl="1"/>
            <a:r>
              <a:rPr lang="en-US" dirty="0" smtClean="0"/>
              <a:t>Biochemists classify organisms based on chemical compounds</a:t>
            </a:r>
          </a:p>
          <a:p>
            <a:pPr lvl="2"/>
            <a:r>
              <a:rPr lang="en-US" dirty="0" smtClean="0"/>
              <a:t>DNA, RNA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380</Words>
  <Application>Microsoft Office PowerPoint</Application>
  <PresentationFormat>On-screen Show (4:3)</PresentationFormat>
  <Paragraphs>109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Classification Systems</vt:lpstr>
      <vt:lpstr>  Why Classify?</vt:lpstr>
      <vt:lpstr>To identify the need for a system of naming and organizing Earth’s organisms</vt:lpstr>
      <vt:lpstr>Biological Classification</vt:lpstr>
      <vt:lpstr>Slide 5</vt:lpstr>
      <vt:lpstr>Key Terms</vt:lpstr>
      <vt:lpstr>To identify the need for a universally accepted method of naming and grouping organisms</vt:lpstr>
      <vt:lpstr>Taxonomy Today</vt:lpstr>
      <vt:lpstr>To explain how taxonomy provides information regarding evolutionary relationships of organisms</vt:lpstr>
      <vt:lpstr>Taxonomy and Evolutionary Relationships</vt:lpstr>
      <vt:lpstr>Slide 11</vt:lpstr>
      <vt:lpstr>Biochemical Taxonomy</vt:lpstr>
      <vt:lpstr>The Six-Kingdom System</vt:lpstr>
      <vt:lpstr>Key Terms</vt:lpstr>
      <vt:lpstr>Slide 15</vt:lpstr>
      <vt:lpstr>To identify the structure of the six-kingdom system of classification</vt:lpstr>
      <vt:lpstr>Prokaryotic kingdom</vt:lpstr>
      <vt:lpstr>Kingdom Protista</vt:lpstr>
      <vt:lpstr>Kingdom Fungi</vt:lpstr>
      <vt:lpstr>Kingdom Plantae</vt:lpstr>
      <vt:lpstr>Kingdom Animalia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Systems</dc:title>
  <dc:creator>jill.carson</dc:creator>
  <cp:lastModifiedBy>jill.carson</cp:lastModifiedBy>
  <cp:revision>24</cp:revision>
  <dcterms:created xsi:type="dcterms:W3CDTF">2009-04-06T16:57:43Z</dcterms:created>
  <dcterms:modified xsi:type="dcterms:W3CDTF">2009-04-07T18:03:29Z</dcterms:modified>
</cp:coreProperties>
</file>