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CAEF-E44B-43F8-AFE7-0F0212048E5B}" type="datetimeFigureOut">
              <a:rPr lang="en-US" smtClean="0"/>
              <a:pPr/>
              <a:t>1/25/2009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FAAC-FA06-44A8-A567-19AAE1AFE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CAEF-E44B-43F8-AFE7-0F0212048E5B}" type="datetimeFigureOut">
              <a:rPr lang="en-US" smtClean="0"/>
              <a:pPr/>
              <a:t>1/25/2009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FAAC-FA06-44A8-A567-19AAE1AFE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CAEF-E44B-43F8-AFE7-0F0212048E5B}" type="datetimeFigureOut">
              <a:rPr lang="en-US" smtClean="0"/>
              <a:pPr/>
              <a:t>1/25/2009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FAAC-FA06-44A8-A567-19AAE1AFE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CAEF-E44B-43F8-AFE7-0F0212048E5B}" type="datetimeFigureOut">
              <a:rPr lang="en-US" smtClean="0"/>
              <a:pPr/>
              <a:t>1/25/2009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FAAC-FA06-44A8-A567-19AAE1AFE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CAEF-E44B-43F8-AFE7-0F0212048E5B}" type="datetimeFigureOut">
              <a:rPr lang="en-US" smtClean="0"/>
              <a:pPr/>
              <a:t>1/25/2009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FAAC-FA06-44A8-A567-19AAE1AFE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CAEF-E44B-43F8-AFE7-0F0212048E5B}" type="datetimeFigureOut">
              <a:rPr lang="en-US" smtClean="0"/>
              <a:pPr/>
              <a:t>1/25/2009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FAAC-FA06-44A8-A567-19AAE1AFE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CAEF-E44B-43F8-AFE7-0F0212048E5B}" type="datetimeFigureOut">
              <a:rPr lang="en-US" smtClean="0"/>
              <a:pPr/>
              <a:t>1/25/2009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FAAC-FA06-44A8-A567-19AAE1AFE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CAEF-E44B-43F8-AFE7-0F0212048E5B}" type="datetimeFigureOut">
              <a:rPr lang="en-US" smtClean="0"/>
              <a:pPr/>
              <a:t>1/25/2009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FAAC-FA06-44A8-A567-19AAE1AFE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CAEF-E44B-43F8-AFE7-0F0212048E5B}" type="datetimeFigureOut">
              <a:rPr lang="en-US" smtClean="0"/>
              <a:pPr/>
              <a:t>1/25/2009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FAAC-FA06-44A8-A567-19AAE1AFE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CAEF-E44B-43F8-AFE7-0F0212048E5B}" type="datetimeFigureOut">
              <a:rPr lang="en-US" smtClean="0"/>
              <a:pPr/>
              <a:t>1/25/2009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FAAC-FA06-44A8-A567-19AAE1AFE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CAEF-E44B-43F8-AFE7-0F0212048E5B}" type="datetimeFigureOut">
              <a:rPr lang="en-US" smtClean="0"/>
              <a:pPr/>
              <a:t>1/25/2009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FAAC-FA06-44A8-A567-19AAE1AFE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6CAEF-E44B-43F8-AFE7-0F0212048E5B}" type="datetimeFigureOut">
              <a:rPr lang="en-US" smtClean="0"/>
              <a:pPr/>
              <a:t>1/25/2009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3FAAC-FA06-44A8-A567-19AAE1AFE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Applying Mendel’s Principles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Genetics and Probability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Using the </a:t>
            </a:r>
            <a:r>
              <a:rPr lang="en-US" dirty="0" err="1" smtClean="0"/>
              <a:t>Punnett</a:t>
            </a:r>
            <a:r>
              <a:rPr lang="en-US" dirty="0" smtClean="0"/>
              <a:t> Square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28600"/>
          <a:ext cx="853440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1041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GgNn</a:t>
                      </a:r>
                      <a:r>
                        <a:rPr lang="en-US" sz="2800" dirty="0" smtClean="0"/>
                        <a:t> x </a:t>
                      </a:r>
                      <a:r>
                        <a:rPr lang="en-US" sz="2800" dirty="0" err="1" smtClean="0"/>
                        <a:t>ggnn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41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Gn</a:t>
                      </a:r>
                      <a:endParaRPr lang="en-US" dirty="0"/>
                    </a:p>
                  </a:txBody>
                  <a:tcPr/>
                </a:tc>
              </a:tr>
              <a:tr h="10414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GgNn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Ggnn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ggNn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Ggnn</a:t>
                      </a:r>
                      <a:endParaRPr lang="en-US" dirty="0"/>
                    </a:p>
                  </a:txBody>
                  <a:tcPr/>
                </a:tc>
              </a:tr>
              <a:tr h="10414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GgNn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Ggnn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ggNn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Ggnn</a:t>
                      </a:r>
                      <a:endParaRPr lang="en-US" dirty="0"/>
                    </a:p>
                  </a:txBody>
                  <a:tcPr/>
                </a:tc>
              </a:tr>
              <a:tr h="10414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GgNn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Ggnn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ggNn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Ggnn</a:t>
                      </a:r>
                      <a:endParaRPr lang="en-US" dirty="0"/>
                    </a:p>
                  </a:txBody>
                  <a:tcPr/>
                </a:tc>
              </a:tr>
              <a:tr h="10414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GgNn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Ggnn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ggNn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ggnn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Genotypic ratio=</a:t>
            </a:r>
          </a:p>
          <a:p>
            <a:pPr lvl="1">
              <a:buNone/>
            </a:pPr>
            <a:r>
              <a:rPr lang="en-US" dirty="0" smtClean="0"/>
              <a:t>4 </a:t>
            </a:r>
            <a:r>
              <a:rPr lang="en-US" dirty="0" err="1" smtClean="0"/>
              <a:t>GgNn</a:t>
            </a:r>
            <a:r>
              <a:rPr lang="en-US" dirty="0" smtClean="0"/>
              <a:t> : 4 </a:t>
            </a:r>
            <a:r>
              <a:rPr lang="en-US" dirty="0" err="1" smtClean="0"/>
              <a:t>Ggnn</a:t>
            </a:r>
            <a:r>
              <a:rPr lang="en-US" dirty="0" smtClean="0"/>
              <a:t> : 4ggNn : 4 </a:t>
            </a:r>
            <a:r>
              <a:rPr lang="en-US" dirty="0" err="1" smtClean="0"/>
              <a:t>ggnn</a:t>
            </a:r>
            <a:r>
              <a:rPr lang="en-US" dirty="0" smtClean="0"/>
              <a:t> = 4:4:4:4 = 1:1:1:1</a:t>
            </a:r>
            <a:endParaRPr lang="en-US" dirty="0"/>
          </a:p>
          <a:p>
            <a:r>
              <a:rPr lang="en-US" dirty="0" smtClean="0"/>
              <a:t>Phenotypic ration=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4 green smooth : 4 green constricted : 4 yellow smooth : 4 yellow constricted = 4:4:4:4=1:1:1:1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Work XIX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probability?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a test cross?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kind of cross produces a 9:3:3:1 ratio of offspring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cross of F1 plants heterozygous for height should produce a ratio of tall to short plants of 3:1.  Three seeds from such a cross produced three tall plants. What are the chances that a fourth seed will produce </a:t>
            </a:r>
            <a:r>
              <a:rPr lang="en-US" smtClean="0"/>
              <a:t>a short plant?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nsidesocal.com/prepsports/coin%2520fli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0"/>
            <a:ext cx="5791200" cy="6692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 and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most innovative things Mendel did was to apply the mathematical concept of probability to biology</a:t>
            </a:r>
          </a:p>
          <a:p>
            <a:pPr lvl="1"/>
            <a:r>
              <a:rPr lang="en-US" dirty="0" smtClean="0"/>
              <a:t>Probability=the likelihood that a particular event will occur</a:t>
            </a:r>
          </a:p>
          <a:p>
            <a:pPr lvl="1"/>
            <a:r>
              <a:rPr lang="en-US" dirty="0" smtClean="0"/>
              <a:t>Probability= </a:t>
            </a:r>
            <a:r>
              <a:rPr lang="en-US" sz="2400" u="sng" dirty="0" smtClean="0"/>
              <a:t>the # of times a particular event occurs</a:t>
            </a:r>
          </a:p>
          <a:p>
            <a:pPr lvl="6">
              <a:buNone/>
            </a:pPr>
            <a:r>
              <a:rPr lang="en-US" sz="2400" dirty="0" smtClean="0"/>
              <a:t>The # of opportunities for the event to occur (# of trials)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 and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you think Mendel worked with thousands of pea plants?</a:t>
            </a:r>
          </a:p>
          <a:p>
            <a:endParaRPr lang="en-US" dirty="0"/>
          </a:p>
          <a:p>
            <a:r>
              <a:rPr lang="en-US" dirty="0" smtClean="0"/>
              <a:t>The greater the number of organisms studied, the more accurate the results.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upload.wikimedia.org/wikipedia/commons/8/83/Punnett_square_(PSF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5796" y="2514600"/>
            <a:ext cx="4378203" cy="4343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dirty="0" err="1" smtClean="0"/>
              <a:t>Punnett</a:t>
            </a:r>
            <a:r>
              <a:rPr lang="en-US" dirty="0" smtClean="0"/>
              <a:t>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Chart showing the possible combinations of genes in the offspring of a cross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ONE-FACTOR CROSS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pea plants,</a:t>
            </a:r>
          </a:p>
          <a:p>
            <a:pPr lvl="1"/>
            <a:r>
              <a:rPr lang="en-US" dirty="0" smtClean="0"/>
              <a:t>Tall (T) is dominant over short (t)</a:t>
            </a:r>
          </a:p>
          <a:p>
            <a:pPr lvl="1"/>
            <a:r>
              <a:rPr lang="en-US" dirty="0" smtClean="0"/>
              <a:t>You have a tall plant. Design a cross to see if this plant is homozygous (TT) or heterozygous (</a:t>
            </a:r>
            <a:r>
              <a:rPr lang="en-US" dirty="0" err="1" smtClean="0"/>
              <a:t>Tt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Cross your tall plant with a short plant</a:t>
            </a:r>
          </a:p>
          <a:p>
            <a:pPr lvl="1"/>
            <a:r>
              <a:rPr lang="en-US" b="1" dirty="0" smtClean="0"/>
              <a:t>The cross of an organism of unknown genotype and a homozygous recessive individual is called a </a:t>
            </a:r>
            <a:r>
              <a:rPr lang="en-US" b="1" u="sng" dirty="0" smtClean="0"/>
              <a:t>test cross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cross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TT x </a:t>
                      </a:r>
                      <a:r>
                        <a:rPr lang="en-US" dirty="0" err="1" smtClean="0"/>
                        <a:t>tt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3657600"/>
          <a:ext cx="8305800" cy="2114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4381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Tt</a:t>
                      </a:r>
                      <a:r>
                        <a:rPr lang="en-US" dirty="0" smtClean="0"/>
                        <a:t> x </a:t>
                      </a:r>
                      <a:r>
                        <a:rPr lang="en-US" dirty="0" err="1" smtClean="0"/>
                        <a:t>tt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any of the offspring resulting from a test cross shows the recessive phenotype, then the unknown parent must be heterozygous.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TWO-FACTOR CROSS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pea plants, green pods (G) are dominant over yellow pods (g), and smooth pods (N) are dominant over constricted pods (n). A plant heterozygous for both traits (</a:t>
            </a:r>
            <a:r>
              <a:rPr lang="en-US" dirty="0" err="1" smtClean="0"/>
              <a:t>GgNn</a:t>
            </a:r>
            <a:r>
              <a:rPr lang="en-US" dirty="0" smtClean="0"/>
              <a:t>) is crossed with a plant that has yellow constricted pods (</a:t>
            </a:r>
            <a:r>
              <a:rPr lang="en-US" dirty="0" err="1" smtClean="0"/>
              <a:t>ggnn</a:t>
            </a:r>
            <a:r>
              <a:rPr lang="en-US" dirty="0" smtClean="0"/>
              <a:t>). What are the probably genotypic and phenotypic ratios for this cross?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406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Applying Mendel’s Principles</vt:lpstr>
      <vt:lpstr>Slide 2</vt:lpstr>
      <vt:lpstr>Genetics and Probability</vt:lpstr>
      <vt:lpstr>Genetics and Probability</vt:lpstr>
      <vt:lpstr>Using the Punnett Square</vt:lpstr>
      <vt:lpstr>ONE-FACTOR CROSS</vt:lpstr>
      <vt:lpstr>Test cross</vt:lpstr>
      <vt:lpstr>Slide 8</vt:lpstr>
      <vt:lpstr>TWO-FACTOR CROSS</vt:lpstr>
      <vt:lpstr>Slide 10</vt:lpstr>
      <vt:lpstr>Solution!</vt:lpstr>
      <vt:lpstr>Board Work XIX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Mendel’s Principles</dc:title>
  <dc:creator>jill.carson</dc:creator>
  <cp:lastModifiedBy>jill.carson</cp:lastModifiedBy>
  <cp:revision>5</cp:revision>
  <dcterms:created xsi:type="dcterms:W3CDTF">2009-01-23T16:29:42Z</dcterms:created>
  <dcterms:modified xsi:type="dcterms:W3CDTF">2009-01-26T01:27:29Z</dcterms:modified>
</cp:coreProperties>
</file>