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2" r:id="rId21"/>
    <p:sldId id="276" r:id="rId22"/>
    <p:sldId id="303" r:id="rId23"/>
    <p:sldId id="277" r:id="rId24"/>
    <p:sldId id="278" r:id="rId25"/>
    <p:sldId id="279" r:id="rId26"/>
    <p:sldId id="304" r:id="rId27"/>
    <p:sldId id="280" r:id="rId28"/>
    <p:sldId id="281" r:id="rId29"/>
    <p:sldId id="282" r:id="rId30"/>
    <p:sldId id="305" r:id="rId31"/>
    <p:sldId id="283" r:id="rId32"/>
    <p:sldId id="284" r:id="rId33"/>
    <p:sldId id="285" r:id="rId34"/>
    <p:sldId id="286" r:id="rId35"/>
    <p:sldId id="306" r:id="rId36"/>
    <p:sldId id="307" r:id="rId37"/>
    <p:sldId id="287" r:id="rId38"/>
    <p:sldId id="288" r:id="rId39"/>
    <p:sldId id="259" r:id="rId40"/>
    <p:sldId id="289" r:id="rId41"/>
    <p:sldId id="290" r:id="rId42"/>
    <p:sldId id="291" r:id="rId43"/>
    <p:sldId id="292" r:id="rId44"/>
    <p:sldId id="309" r:id="rId45"/>
    <p:sldId id="293" r:id="rId46"/>
    <p:sldId id="310" r:id="rId47"/>
    <p:sldId id="294" r:id="rId48"/>
    <p:sldId id="311" r:id="rId49"/>
    <p:sldId id="308" r:id="rId50"/>
    <p:sldId id="295" r:id="rId51"/>
    <p:sldId id="312" r:id="rId52"/>
    <p:sldId id="296" r:id="rId53"/>
    <p:sldId id="313" r:id="rId54"/>
    <p:sldId id="317" r:id="rId55"/>
    <p:sldId id="301" r:id="rId56"/>
    <p:sldId id="297" r:id="rId57"/>
    <p:sldId id="314" r:id="rId58"/>
    <p:sldId id="298" r:id="rId59"/>
    <p:sldId id="299" r:id="rId60"/>
    <p:sldId id="315" r:id="rId61"/>
    <p:sldId id="300" r:id="rId62"/>
    <p:sldId id="316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B09EC-5BE6-4533-816E-0D6F39B6CCD5}" type="datetimeFigureOut">
              <a:rPr lang="en-US" smtClean="0"/>
              <a:pPr/>
              <a:t>5/6/2009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2943F-9FE3-427E-8543-B576CE6D1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267200"/>
            <a:ext cx="7772400" cy="1470025"/>
          </a:xfrm>
        </p:spPr>
        <p:txBody>
          <a:bodyPr/>
          <a:lstStyle/>
          <a:p>
            <a:pPr algn="r"/>
            <a:r>
              <a:rPr lang="en-US" dirty="0" smtClean="0"/>
              <a:t>Reproduction and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562600"/>
            <a:ext cx="6400800" cy="1752600"/>
          </a:xfrm>
        </p:spPr>
        <p:txBody>
          <a:bodyPr/>
          <a:lstStyle/>
          <a:p>
            <a:r>
              <a:rPr lang="en-US" dirty="0" smtClean="0"/>
              <a:t>The Reproductive System</a:t>
            </a:r>
          </a:p>
          <a:p>
            <a:r>
              <a:rPr lang="en-US" dirty="0" smtClean="0"/>
              <a:t>Human Development</a:t>
            </a:r>
            <a:endParaRPr lang="en-US" dirty="0"/>
          </a:p>
        </p:txBody>
      </p:sp>
      <p:pic>
        <p:nvPicPr>
          <p:cNvPr id="47106" name="Picture 2" descr="http://www.orwelltoday.com/baby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7138" cy="4763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Reproductive organs</a:t>
            </a:r>
          </a:p>
          <a:p>
            <a:pPr lvl="1"/>
            <a:r>
              <a:rPr lang="en-US" dirty="0" smtClean="0"/>
              <a:t>Testes</a:t>
            </a:r>
          </a:p>
          <a:p>
            <a:pPr lvl="2"/>
            <a:r>
              <a:rPr lang="en-US" dirty="0" smtClean="0"/>
              <a:t>Just before birth the testes descent through a canal into an external sac called the scrotum</a:t>
            </a:r>
          </a:p>
          <a:p>
            <a:pPr lvl="3"/>
            <a:r>
              <a:rPr lang="en-US" dirty="0" smtClean="0"/>
              <a:t>1 to 3 below the internal body temp</a:t>
            </a:r>
          </a:p>
          <a:p>
            <a:pPr lvl="2"/>
            <a:r>
              <a:rPr lang="en-US" dirty="0" smtClean="0"/>
              <a:t>Clusters of hundreds of tiny tubules called </a:t>
            </a:r>
            <a:r>
              <a:rPr lang="en-US" dirty="0" err="1" smtClean="0"/>
              <a:t>seminiferous</a:t>
            </a:r>
            <a:r>
              <a:rPr lang="en-US" dirty="0" smtClean="0"/>
              <a:t> tubules</a:t>
            </a:r>
          </a:p>
          <a:p>
            <a:pPr lvl="3"/>
            <a:r>
              <a:rPr lang="en-US" dirty="0" err="1" smtClean="0"/>
              <a:t>Seminiferous</a:t>
            </a:r>
            <a:r>
              <a:rPr lang="en-US" dirty="0" smtClean="0"/>
              <a:t>=seed bearing</a:t>
            </a:r>
          </a:p>
          <a:p>
            <a:pPr lvl="4"/>
            <a:r>
              <a:rPr lang="en-US" dirty="0" smtClean="0"/>
              <a:t>Sperm are produced</a:t>
            </a:r>
          </a:p>
          <a:p>
            <a:pPr lvl="3"/>
            <a:r>
              <a:rPr lang="en-US" dirty="0" smtClean="0"/>
              <a:t>Tightly coiled and twisted together to form a compact organ</a:t>
            </a:r>
          </a:p>
          <a:p>
            <a:pPr lvl="2"/>
            <a:r>
              <a:rPr lang="en-US" dirty="0" smtClean="0"/>
              <a:t>As FSH and LH are released, they stimulate the testes to make  testosterone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Testosterone</a:t>
            </a:r>
          </a:p>
          <a:p>
            <a:pPr lvl="1"/>
            <a:r>
              <a:rPr lang="en-US" dirty="0" smtClean="0"/>
              <a:t>Cells that can respond are found all over the body</a:t>
            </a:r>
          </a:p>
          <a:p>
            <a:pPr lvl="1"/>
            <a:r>
              <a:rPr lang="en-US" dirty="0" smtClean="0"/>
              <a:t>Produces a number of secondary sex characteristics</a:t>
            </a:r>
          </a:p>
          <a:p>
            <a:pPr lvl="2"/>
            <a:r>
              <a:rPr lang="en-US" dirty="0" smtClean="0"/>
              <a:t>Appear in males at puberty</a:t>
            </a:r>
          </a:p>
          <a:p>
            <a:pPr lvl="3"/>
            <a:r>
              <a:rPr lang="en-US" dirty="0" smtClean="0"/>
              <a:t>Voice deeper</a:t>
            </a:r>
          </a:p>
          <a:p>
            <a:pPr lvl="3"/>
            <a:r>
              <a:rPr lang="en-US" dirty="0" smtClean="0"/>
              <a:t>Facial hair</a:t>
            </a:r>
          </a:p>
          <a:p>
            <a:pPr lvl="3"/>
            <a:r>
              <a:rPr lang="en-US" dirty="0" smtClean="0"/>
              <a:t>Chest broadens</a:t>
            </a:r>
          </a:p>
          <a:p>
            <a:pPr lvl="3"/>
            <a:r>
              <a:rPr lang="en-US" dirty="0" smtClean="0"/>
              <a:t>Easier to develop muscles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Sperm</a:t>
            </a:r>
          </a:p>
          <a:p>
            <a:pPr lvl="1"/>
            <a:r>
              <a:rPr lang="en-US" dirty="0" smtClean="0"/>
              <a:t>FSH and testosterone stimulate the development of sperm</a:t>
            </a:r>
          </a:p>
          <a:p>
            <a:pPr lvl="1"/>
            <a:r>
              <a:rPr lang="en-US" dirty="0" smtClean="0"/>
              <a:t>Puberty is complete when large numbers of sperm have been produced in the testes</a:t>
            </a:r>
          </a:p>
          <a:p>
            <a:pPr lvl="1"/>
            <a:r>
              <a:rPr lang="en-US" dirty="0" smtClean="0"/>
              <a:t>Reproductive system now function</a:t>
            </a:r>
          </a:p>
          <a:p>
            <a:pPr lvl="2"/>
            <a:r>
              <a:rPr lang="en-US" dirty="0" smtClean="0"/>
              <a:t>Can produce and release active sperm</a:t>
            </a:r>
            <a:endParaRPr lang="en-US" dirty="0"/>
          </a:p>
        </p:txBody>
      </p:sp>
      <p:pic>
        <p:nvPicPr>
          <p:cNvPr id="35846" name="Picture 6" descr="http://www.scienceprogress.org/wp-content/uploads/2007/11/sp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007797"/>
            <a:ext cx="3124200" cy="1850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infertilitybooks.com/onlinebooks/malpani/images/04b_sperm_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401238"/>
            <a:ext cx="3200400" cy="24567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Derived from special cells within the testes that go through the process of meiosis to for the haploid nuclei found in mature sperm</a:t>
            </a:r>
          </a:p>
          <a:p>
            <a:r>
              <a:rPr lang="en-US" dirty="0" smtClean="0"/>
              <a:t>Consists of</a:t>
            </a:r>
          </a:p>
          <a:p>
            <a:pPr lvl="1"/>
            <a:r>
              <a:rPr lang="en-US" dirty="0" smtClean="0"/>
              <a:t>Head-contains the highly condensed nucleus</a:t>
            </a:r>
          </a:p>
          <a:p>
            <a:pPr lvl="1"/>
            <a:r>
              <a:rPr lang="en-US" dirty="0" err="1" smtClean="0"/>
              <a:t>Midpiece</a:t>
            </a:r>
            <a:r>
              <a:rPr lang="en-US" dirty="0" smtClean="0"/>
              <a:t>-packed with energy-releasing mitochondria</a:t>
            </a:r>
          </a:p>
          <a:p>
            <a:pPr lvl="1"/>
            <a:r>
              <a:rPr lang="en-US" dirty="0" smtClean="0"/>
              <a:t>Tail-propels the cell forward</a:t>
            </a:r>
          </a:p>
          <a:p>
            <a:pPr lvl="1"/>
            <a:r>
              <a:rPr lang="en-US" dirty="0" smtClean="0"/>
              <a:t>Cap- enzyme vital to the process of fertilization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sperm travel from the </a:t>
            </a:r>
            <a:r>
              <a:rPr lang="en-US" dirty="0" err="1" smtClean="0"/>
              <a:t>seminiferous</a:t>
            </a:r>
            <a:r>
              <a:rPr lang="en-US" dirty="0" smtClean="0"/>
              <a:t> tubules into the </a:t>
            </a:r>
            <a:r>
              <a:rPr lang="en-US" dirty="0" err="1" smtClean="0"/>
              <a:t>epididymis</a:t>
            </a:r>
            <a:endParaRPr lang="en-US" dirty="0" smtClean="0"/>
          </a:p>
          <a:p>
            <a:pPr lvl="1"/>
            <a:r>
              <a:rPr lang="en-US" dirty="0" smtClean="0"/>
              <a:t>Fully mature and stored</a:t>
            </a:r>
          </a:p>
          <a:p>
            <a:pPr lvl="1"/>
            <a:r>
              <a:rPr lang="en-US" dirty="0" smtClean="0"/>
              <a:t>Forced into vas deferens </a:t>
            </a:r>
          </a:p>
          <a:p>
            <a:pPr lvl="2"/>
            <a:r>
              <a:rPr lang="en-US" dirty="0" smtClean="0"/>
              <a:t>Passes into the abdominal cavity</a:t>
            </a:r>
          </a:p>
          <a:p>
            <a:pPr lvl="3"/>
            <a:r>
              <a:rPr lang="en-US" dirty="0" smtClean="0"/>
              <a:t>3 glands produce seminal fluid</a:t>
            </a:r>
          </a:p>
          <a:p>
            <a:pPr lvl="4"/>
            <a:r>
              <a:rPr lang="en-US" dirty="0" smtClean="0"/>
              <a:t>Semen</a:t>
            </a:r>
          </a:p>
          <a:p>
            <a:pPr lvl="1"/>
            <a:r>
              <a:rPr lang="en-US" dirty="0" smtClean="0"/>
              <a:t>Merges with the urethra</a:t>
            </a:r>
          </a:p>
          <a:p>
            <a:pPr lvl="2"/>
            <a:r>
              <a:rPr lang="en-US" dirty="0" smtClean="0"/>
              <a:t>Leads to the outside of body through the penis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to 200 million sperm are present in 1 milliliter of semen</a:t>
            </a:r>
          </a:p>
          <a:p>
            <a:pPr lvl="1"/>
            <a:r>
              <a:rPr lang="en-US" dirty="0" smtClean="0"/>
              <a:t>5 million sperm per drop</a:t>
            </a:r>
          </a:p>
          <a:p>
            <a:pPr lvl="1"/>
            <a:endParaRPr lang="en-US" dirty="0"/>
          </a:p>
        </p:txBody>
      </p:sp>
      <p:pic>
        <p:nvPicPr>
          <p:cNvPr id="32770" name="Picture 2" descr="http://www.infertilitybooks.com/onlinebooks/malpani/images/02c_spermatogene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0533" y="3276600"/>
            <a:ext cx="5139621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male is sexually excited, autonomic nervous system prepares the male organs to deliver sperm</a:t>
            </a:r>
          </a:p>
          <a:p>
            <a:pPr lvl="1"/>
            <a:r>
              <a:rPr lang="en-US" dirty="0" smtClean="0"/>
              <a:t>Sperm are ejected from the penis by the contractions of smooth muscles lining the vas deferens</a:t>
            </a:r>
          </a:p>
          <a:p>
            <a:pPr lvl="2"/>
            <a:r>
              <a:rPr lang="en-US" dirty="0" smtClean="0"/>
              <a:t>Ejaculation</a:t>
            </a:r>
          </a:p>
          <a:p>
            <a:pPr lvl="3"/>
            <a:r>
              <a:rPr lang="en-US" dirty="0" smtClean="0"/>
              <a:t>Not completely voluntary</a:t>
            </a:r>
          </a:p>
          <a:p>
            <a:pPr lvl="4"/>
            <a:r>
              <a:rPr lang="en-US" dirty="0" smtClean="0"/>
              <a:t>~2 to 3 milliliters of sperm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reproductive organs</a:t>
            </a:r>
          </a:p>
          <a:p>
            <a:pPr lvl="1"/>
            <a:r>
              <a:rPr lang="en-US" dirty="0" smtClean="0"/>
              <a:t>Ovaries</a:t>
            </a:r>
          </a:p>
          <a:p>
            <a:pPr lvl="2"/>
            <a:r>
              <a:rPr lang="en-US" dirty="0" smtClean="0"/>
              <a:t>Located in abdominal cavity</a:t>
            </a:r>
          </a:p>
          <a:p>
            <a:pPr lvl="2"/>
            <a:r>
              <a:rPr lang="en-US" dirty="0" smtClean="0"/>
              <a:t>Produce one egg (ovum) per month</a:t>
            </a:r>
          </a:p>
          <a:p>
            <a:pPr lvl="3"/>
            <a:r>
              <a:rPr lang="en-US" dirty="0" smtClean="0"/>
              <a:t>Prepare to nourish a developing embryo</a:t>
            </a:r>
          </a:p>
          <a:p>
            <a:pPr lvl="3">
              <a:buNone/>
            </a:pPr>
            <a:endParaRPr lang="en-US" dirty="0"/>
          </a:p>
        </p:txBody>
      </p:sp>
      <p:pic>
        <p:nvPicPr>
          <p:cNvPr id="30724" name="Picture 4" descr="http://imagecache.allposters.com/images/pic/CMSPOD/002-3837~Endoscopy-Panorama-of-Uterus-Tubes-Ovary-Right-Po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005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Puberty</a:t>
            </a:r>
          </a:p>
          <a:p>
            <a:pPr lvl="1"/>
            <a:r>
              <a:rPr lang="en-US" dirty="0" smtClean="0"/>
              <a:t>Starts with changes in the hypothalamus </a:t>
            </a:r>
          </a:p>
          <a:p>
            <a:pPr lvl="2"/>
            <a:r>
              <a:rPr lang="en-US" dirty="0" smtClean="0"/>
              <a:t>Cause release of FSH and LH from the pituitary gland</a:t>
            </a:r>
          </a:p>
          <a:p>
            <a:pPr lvl="3"/>
            <a:r>
              <a:rPr lang="en-US" dirty="0" smtClean="0"/>
              <a:t>Same hormones found in males</a:t>
            </a:r>
          </a:p>
          <a:p>
            <a:pPr lvl="4"/>
            <a:r>
              <a:rPr lang="en-US" dirty="0" smtClean="0"/>
              <a:t>Target cells and effects different</a:t>
            </a:r>
          </a:p>
          <a:p>
            <a:pPr lvl="2"/>
            <a:r>
              <a:rPr lang="en-US" dirty="0" smtClean="0"/>
              <a:t>FSH-stimulates cells within the ovaries to produce hormones known as estrogens</a:t>
            </a:r>
          </a:p>
          <a:p>
            <a:pPr lvl="3"/>
            <a:r>
              <a:rPr lang="en-US" dirty="0" smtClean="0"/>
              <a:t>Cause reproductive system to complete its development </a:t>
            </a:r>
          </a:p>
          <a:p>
            <a:pPr lvl="3"/>
            <a:r>
              <a:rPr lang="en-US" dirty="0" smtClean="0"/>
              <a:t>Produce secondary sex characteristics</a:t>
            </a:r>
          </a:p>
          <a:p>
            <a:pPr lvl="4"/>
            <a:r>
              <a:rPr lang="en-US" dirty="0" smtClean="0"/>
              <a:t>Breast development</a:t>
            </a:r>
          </a:p>
          <a:p>
            <a:pPr lvl="4"/>
            <a:r>
              <a:rPr lang="en-US" dirty="0" smtClean="0"/>
              <a:t>Enlargement of reproductive organs</a:t>
            </a:r>
          </a:p>
          <a:p>
            <a:pPr lvl="4"/>
            <a:r>
              <a:rPr lang="en-US" dirty="0" smtClean="0"/>
              <a:t>Widening of hips</a:t>
            </a:r>
          </a:p>
          <a:p>
            <a:pPr lvl="4"/>
            <a:r>
              <a:rPr lang="en-US" dirty="0" smtClean="0"/>
              <a:t>Hair growth under arms and in pubic areas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ovary contains about 400,000 primary follicles</a:t>
            </a:r>
          </a:p>
          <a:p>
            <a:pPr lvl="1"/>
            <a:r>
              <a:rPr lang="en-US" dirty="0" smtClean="0"/>
              <a:t>Clusters of cells surrounding a single ovum</a:t>
            </a:r>
          </a:p>
          <a:p>
            <a:pPr lvl="1"/>
            <a:r>
              <a:rPr lang="en-US" dirty="0" smtClean="0"/>
              <a:t>Prepare a single ovum for release</a:t>
            </a:r>
          </a:p>
          <a:p>
            <a:pPr lvl="2"/>
            <a:r>
              <a:rPr lang="en-US" dirty="0" smtClean="0"/>
              <a:t>mature within their follicles</a:t>
            </a:r>
          </a:p>
          <a:p>
            <a:pPr lvl="3"/>
            <a:r>
              <a:rPr lang="en-US" dirty="0" smtClean="0"/>
              <a:t>Female born with about 400,000 immature ova in her ovaries</a:t>
            </a:r>
          </a:p>
          <a:p>
            <a:pPr lvl="4"/>
            <a:r>
              <a:rPr lang="en-US" dirty="0" smtClean="0"/>
              <a:t>Fewer than 500 will actually be released</a:t>
            </a:r>
          </a:p>
          <a:p>
            <a:pPr lvl="4"/>
            <a:r>
              <a:rPr lang="en-US" dirty="0" smtClean="0"/>
              <a:t>FSH influences ovum to complete meiosis and increase in size</a:t>
            </a:r>
          </a:p>
          <a:p>
            <a:pPr lvl="5"/>
            <a:r>
              <a:rPr lang="en-US" dirty="0" smtClean="0"/>
              <a:t>As nutrients are added to its cytoplasm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Reproductive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Sexual Development</a:t>
            </a:r>
          </a:p>
          <a:p>
            <a:r>
              <a:rPr lang="en-US" dirty="0" smtClean="0"/>
              <a:t>The Male Reproductive system</a:t>
            </a:r>
          </a:p>
          <a:p>
            <a:r>
              <a:rPr lang="en-US" dirty="0" smtClean="0"/>
              <a:t>The Female Reproductive System</a:t>
            </a:r>
          </a:p>
          <a:p>
            <a:r>
              <a:rPr lang="en-US" dirty="0" smtClean="0"/>
              <a:t>The Menstrual Cycle</a:t>
            </a:r>
          </a:p>
          <a:p>
            <a:r>
              <a:rPr lang="en-US" dirty="0" smtClean="0"/>
              <a:t>Fertilization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apbiofield.wikispaces.com/file/view/Oogenes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219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follicle has completely matured, the ovum is released</a:t>
            </a:r>
          </a:p>
          <a:p>
            <a:pPr lvl="1"/>
            <a:r>
              <a:rPr lang="en-US" dirty="0" smtClean="0"/>
              <a:t>Ovulation</a:t>
            </a:r>
          </a:p>
          <a:p>
            <a:pPr lvl="2"/>
            <a:r>
              <a:rPr lang="en-US" dirty="0" smtClean="0"/>
              <a:t>Follicle literally ruptures </a:t>
            </a:r>
          </a:p>
          <a:p>
            <a:pPr lvl="3"/>
            <a:r>
              <a:rPr lang="en-US" dirty="0" smtClean="0"/>
              <a:t>Ovum is swept from the surface of the ovary into the opening of one of the two Fallopian tubes</a:t>
            </a:r>
          </a:p>
          <a:p>
            <a:pPr lvl="3"/>
            <a:r>
              <a:rPr lang="en-US" dirty="0" smtClean="0"/>
              <a:t>Ovum moves through the fluid-filled Fallopian tubes, pushed along by cilia</a:t>
            </a:r>
          </a:p>
          <a:p>
            <a:pPr lvl="4"/>
            <a:r>
              <a:rPr lang="en-US" dirty="0" smtClean="0"/>
              <a:t>Egg can be fertilized during this journey</a:t>
            </a:r>
          </a:p>
          <a:p>
            <a:pPr lvl="4"/>
            <a:r>
              <a:rPr lang="en-US" dirty="0" smtClean="0"/>
              <a:t>After a few days, ovum arrives at the uterus</a:t>
            </a:r>
          </a:p>
          <a:p>
            <a:pPr lvl="4"/>
            <a:r>
              <a:rPr lang="en-US" dirty="0" smtClean="0"/>
              <a:t>Uterus opens into vagina which leads to the outside of the body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sprojects.mmi.mcgill.ca/gynecology/images/Lovul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9744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at puberty and continues till late 40’s</a:t>
            </a:r>
          </a:p>
          <a:p>
            <a:pPr lvl="1"/>
            <a:r>
              <a:rPr lang="en-US" dirty="0" smtClean="0"/>
              <a:t>Menopause occurs</a:t>
            </a:r>
          </a:p>
          <a:p>
            <a:pPr lvl="2"/>
            <a:r>
              <a:rPr lang="en-US" dirty="0" smtClean="0"/>
              <a:t>Follicle development no longer occurs and female is no longer capable of bearing a child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aybebaby.com.au/gallery/images/1144828120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933700"/>
            <a:ext cx="3810000" cy="3924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interaction of the reproductive system and the endocrine system</a:t>
            </a:r>
          </a:p>
          <a:p>
            <a:r>
              <a:rPr lang="en-US" dirty="0" smtClean="0"/>
              <a:t>Complex series of periodic events </a:t>
            </a:r>
          </a:p>
          <a:p>
            <a:r>
              <a:rPr lang="en-US" dirty="0" smtClean="0"/>
              <a:t>In females</a:t>
            </a:r>
          </a:p>
          <a:p>
            <a:r>
              <a:rPr lang="en-US" dirty="0" smtClean="0"/>
              <a:t>About 28 days</a:t>
            </a:r>
          </a:p>
          <a:p>
            <a:r>
              <a:rPr lang="en-US" dirty="0" smtClean="0"/>
              <a:t>Latin, </a:t>
            </a:r>
            <a:r>
              <a:rPr lang="en-US" dirty="0" err="1" smtClean="0"/>
              <a:t>mensis</a:t>
            </a:r>
            <a:r>
              <a:rPr lang="en-US" dirty="0" smtClean="0"/>
              <a:t>=month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Controlled by hormones </a:t>
            </a:r>
          </a:p>
          <a:p>
            <a:r>
              <a:rPr lang="en-US" dirty="0" smtClean="0"/>
              <a:t>The development and the release of an egg for  fertilization and the preparation of the uterus to receive a fertilized egg</a:t>
            </a:r>
          </a:p>
          <a:p>
            <a:pPr lvl="1"/>
            <a:r>
              <a:rPr lang="en-US" dirty="0" smtClean="0"/>
              <a:t>Egg not fertilized…it is discharged along with the lining of the uterus</a:t>
            </a:r>
          </a:p>
          <a:p>
            <a:r>
              <a:rPr lang="en-US" dirty="0" smtClean="0"/>
              <a:t>4 phases</a:t>
            </a:r>
          </a:p>
          <a:p>
            <a:pPr lvl="1"/>
            <a:r>
              <a:rPr lang="en-US" dirty="0" smtClean="0"/>
              <a:t>Follicle phase</a:t>
            </a:r>
          </a:p>
          <a:p>
            <a:pPr lvl="1"/>
            <a:r>
              <a:rPr lang="en-US" dirty="0" smtClean="0"/>
              <a:t>Ovulation</a:t>
            </a:r>
          </a:p>
          <a:p>
            <a:pPr lvl="1"/>
            <a:r>
              <a:rPr lang="en-US" dirty="0" smtClean="0"/>
              <a:t>Luteal phase</a:t>
            </a:r>
          </a:p>
          <a:p>
            <a:pPr lvl="1"/>
            <a:r>
              <a:rPr lang="en-US" dirty="0" smtClean="0"/>
              <a:t>menstruation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pload.wikimedia.org/wikipedia/commons/thumb/f/f0/MenstrualCycle.png/300px-MenstrualCy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9182"/>
            <a:ext cx="5410200" cy="679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Follicle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Begins when estrogen levels are low</a:t>
            </a:r>
          </a:p>
          <a:p>
            <a:r>
              <a:rPr lang="en-US" dirty="0" smtClean="0"/>
              <a:t>Hypothalamus reacts by producing a releasing hormone that acts on the pituitary gland</a:t>
            </a:r>
          </a:p>
          <a:p>
            <a:pPr lvl="1"/>
            <a:r>
              <a:rPr lang="en-US" dirty="0" smtClean="0"/>
              <a:t>Stimulates FSH and LH into the blood</a:t>
            </a:r>
          </a:p>
          <a:p>
            <a:pPr lvl="1"/>
            <a:r>
              <a:rPr lang="en-US" dirty="0" smtClean="0"/>
              <a:t>Travel through the circulatory system to the ovaries where they cause a follicle to develop to maturity</a:t>
            </a:r>
          </a:p>
          <a:p>
            <a:r>
              <a:rPr lang="en-US" dirty="0" smtClean="0"/>
              <a:t>As follicle develops, cells around ovum enlarge and produce more estrogen</a:t>
            </a:r>
          </a:p>
          <a:p>
            <a:pPr lvl="1"/>
            <a:r>
              <a:rPr lang="en-US" dirty="0" smtClean="0"/>
              <a:t>Estrogen level rise dramatically</a:t>
            </a:r>
          </a:p>
          <a:p>
            <a:pPr lvl="2"/>
            <a:r>
              <a:rPr lang="en-US" dirty="0" smtClean="0"/>
              <a:t>Causes lining of uterus to thicken</a:t>
            </a:r>
          </a:p>
          <a:p>
            <a:r>
              <a:rPr lang="en-US" dirty="0" smtClean="0"/>
              <a:t>10 days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Shortest of menstrual cycle</a:t>
            </a:r>
          </a:p>
          <a:p>
            <a:r>
              <a:rPr lang="en-US" dirty="0" smtClean="0"/>
              <a:t>Occurs at 14 days </a:t>
            </a:r>
          </a:p>
          <a:p>
            <a:r>
              <a:rPr lang="en-US" dirty="0" smtClean="0"/>
              <a:t>Lasts 3-4 days</a:t>
            </a:r>
          </a:p>
          <a:p>
            <a:r>
              <a:rPr lang="en-US" dirty="0" smtClean="0"/>
              <a:t>Hypothalamus send a large amount of releasing hormone to the pituitary gland</a:t>
            </a:r>
          </a:p>
          <a:p>
            <a:r>
              <a:rPr lang="en-US" dirty="0" smtClean="0"/>
              <a:t>Pituitary gland produces a sudden rush of FSH and LH</a:t>
            </a:r>
          </a:p>
          <a:p>
            <a:pPr lvl="1"/>
            <a:r>
              <a:rPr lang="en-US" dirty="0" smtClean="0"/>
              <a:t>Dramatic effect on the follicle</a:t>
            </a:r>
          </a:p>
          <a:p>
            <a:pPr lvl="2"/>
            <a:r>
              <a:rPr lang="en-US" dirty="0" smtClean="0"/>
              <a:t>It ruptures </a:t>
            </a:r>
          </a:p>
          <a:p>
            <a:pPr lvl="2"/>
            <a:r>
              <a:rPr lang="en-US" dirty="0" smtClean="0"/>
              <a:t>Mature ovum is released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Luteal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10-14 days after the completion of the last menstrual cycle</a:t>
            </a:r>
          </a:p>
          <a:p>
            <a:r>
              <a:rPr lang="en-US" dirty="0" smtClean="0"/>
              <a:t>Ruptured follicle is now known as corpus </a:t>
            </a:r>
            <a:r>
              <a:rPr lang="en-US" dirty="0" err="1" smtClean="0"/>
              <a:t>luteum</a:t>
            </a:r>
            <a:endParaRPr lang="en-US" dirty="0" smtClean="0"/>
          </a:p>
          <a:p>
            <a:pPr lvl="1"/>
            <a:r>
              <a:rPr lang="en-US" dirty="0" smtClean="0"/>
              <a:t>Continues to release estrogen</a:t>
            </a:r>
          </a:p>
          <a:p>
            <a:pPr lvl="1"/>
            <a:r>
              <a:rPr lang="en-US" dirty="0" smtClean="0"/>
              <a:t>Begins to release progesterone</a:t>
            </a:r>
          </a:p>
          <a:p>
            <a:pPr lvl="2"/>
            <a:r>
              <a:rPr lang="en-US" dirty="0" smtClean="0"/>
              <a:t>Adds finishing touches to uterus lining</a:t>
            </a:r>
          </a:p>
          <a:p>
            <a:pPr lvl="3"/>
            <a:r>
              <a:rPr lang="en-US" dirty="0" smtClean="0"/>
              <a:t>Blood supply is increased </a:t>
            </a:r>
          </a:p>
          <a:p>
            <a:pPr lvl="3"/>
            <a:r>
              <a:rPr lang="en-US" dirty="0" smtClean="0"/>
              <a:t>Tissue matures</a:t>
            </a:r>
          </a:p>
          <a:p>
            <a:pPr lvl="3"/>
            <a:r>
              <a:rPr lang="en-US" dirty="0" smtClean="0"/>
              <a:t>Lining is fully prepared to accept a fertilized ovum</a:t>
            </a:r>
          </a:p>
          <a:p>
            <a:r>
              <a:rPr lang="en-US" b="1" dirty="0" smtClean="0"/>
              <a:t>First 2 days of </a:t>
            </a:r>
            <a:r>
              <a:rPr lang="en-US" b="1" dirty="0" err="1" smtClean="0"/>
              <a:t>luteal</a:t>
            </a:r>
            <a:r>
              <a:rPr lang="en-US" b="1" dirty="0" smtClean="0"/>
              <a:t> phase, </a:t>
            </a:r>
            <a:r>
              <a:rPr lang="en-US" b="1" dirty="0" smtClean="0"/>
              <a:t>chances </a:t>
            </a:r>
            <a:r>
              <a:rPr lang="en-US" b="1" dirty="0" smtClean="0"/>
              <a:t>of getting pregnant is greatest!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system=group of specialized organs that carries out the function of reproduction</a:t>
            </a:r>
          </a:p>
          <a:p>
            <a:pPr lvl="1"/>
            <a:r>
              <a:rPr lang="en-US" dirty="0" smtClean="0"/>
              <a:t>Single most important system to the continuation of a species</a:t>
            </a:r>
          </a:p>
          <a:p>
            <a:pPr lvl="2"/>
            <a:r>
              <a:rPr lang="en-US" dirty="0" smtClean="0"/>
              <a:t>Organism produces the next generation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5058" name="Picture 2" descr="http://rafaeltrisno.files.wordpress.com/2009/01/father-and-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7084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p3.blogger.com/_uwDUCYHxCxA/SFlMlrz6dWI/AAAAAAAABjw/2H9Zi2c6kuk/s400/Lousse_Donnez-fi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870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Luteal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Ovum is fertilized by a sperm </a:t>
            </a:r>
          </a:p>
          <a:p>
            <a:pPr lvl="1"/>
            <a:r>
              <a:rPr lang="en-US" dirty="0" smtClean="0"/>
              <a:t>Resulting zygote starts to divide</a:t>
            </a:r>
          </a:p>
          <a:p>
            <a:pPr lvl="2"/>
            <a:r>
              <a:rPr lang="en-US" dirty="0" smtClean="0"/>
              <a:t>After several divisions…ball of cells will implant itself in the lining of the uterus</a:t>
            </a:r>
          </a:p>
          <a:p>
            <a:pPr lvl="2"/>
            <a:r>
              <a:rPr lang="en-US" dirty="0" smtClean="0"/>
              <a:t>Within a few days of implantation…the uterus and growing embryo will release hormones that keep the corpus </a:t>
            </a:r>
            <a:r>
              <a:rPr lang="en-US" dirty="0" err="1" smtClean="0"/>
              <a:t>luteum</a:t>
            </a:r>
            <a:r>
              <a:rPr lang="en-US" dirty="0" smtClean="0"/>
              <a:t> functioning for several weeks</a:t>
            </a:r>
          </a:p>
          <a:p>
            <a:pPr lvl="3"/>
            <a:r>
              <a:rPr lang="en-US" dirty="0" smtClean="0"/>
              <a:t>Allows the lining of the uterus to nourish and protect the developing embryo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Fertilization does not occur</a:t>
            </a:r>
          </a:p>
          <a:p>
            <a:r>
              <a:rPr lang="en-US" dirty="0" smtClean="0"/>
              <a:t>Within 2-3 days of ovulation</a:t>
            </a:r>
          </a:p>
          <a:p>
            <a:pPr lvl="1"/>
            <a:r>
              <a:rPr lang="en-US" dirty="0" smtClean="0"/>
              <a:t>Ovum passes through the uterus without implantation</a:t>
            </a:r>
          </a:p>
          <a:p>
            <a:pPr lvl="1"/>
            <a:r>
              <a:rPr lang="en-US" dirty="0" smtClean="0"/>
              <a:t>Corpus </a:t>
            </a:r>
            <a:r>
              <a:rPr lang="en-US" dirty="0" err="1" smtClean="0"/>
              <a:t>luteum</a:t>
            </a:r>
            <a:r>
              <a:rPr lang="en-US" dirty="0" smtClean="0"/>
              <a:t> begins to disintegrate</a:t>
            </a:r>
          </a:p>
          <a:p>
            <a:pPr lvl="1"/>
            <a:r>
              <a:rPr lang="en-US" dirty="0" smtClean="0"/>
              <a:t>As old follicle breaks down, it releases les and less estrogen and progesterone</a:t>
            </a:r>
          </a:p>
          <a:p>
            <a:pPr lvl="2"/>
            <a:r>
              <a:rPr lang="en-US" dirty="0" smtClean="0"/>
              <a:t>Hormone level in blood decreases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estrogen levels fall below a certain point, lining of uterus begins to detach from the uterine wall</a:t>
            </a:r>
          </a:p>
          <a:p>
            <a:pPr lvl="1"/>
            <a:r>
              <a:rPr lang="en-US" dirty="0" smtClean="0"/>
              <a:t>This tissue along with blood from the unfertilized ovum are discharged through the vagina in the last phase of the menstrual cycle=menstruation</a:t>
            </a:r>
          </a:p>
          <a:p>
            <a:pPr lvl="2"/>
            <a:r>
              <a:rPr lang="en-US" dirty="0" smtClean="0"/>
              <a:t>3-7 days, average=4</a:t>
            </a:r>
          </a:p>
          <a:p>
            <a:pPr lvl="3"/>
            <a:r>
              <a:rPr lang="en-US" dirty="0" smtClean="0"/>
              <a:t>At end, new cycle begins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Sperm must be present in the female reproductive tract </a:t>
            </a:r>
          </a:p>
          <a:p>
            <a:pPr lvl="1"/>
            <a:r>
              <a:rPr lang="en-US" dirty="0" smtClean="0"/>
              <a:t>Fallopian tube</a:t>
            </a:r>
          </a:p>
          <a:p>
            <a:r>
              <a:rPr lang="en-US" dirty="0" smtClean="0"/>
              <a:t>Sperm are released during sexual intercourse</a:t>
            </a:r>
          </a:p>
          <a:p>
            <a:pPr lvl="1"/>
            <a:r>
              <a:rPr lang="en-US" dirty="0" smtClean="0"/>
              <a:t>Semen is ejaculated through the penis into the vagina</a:t>
            </a:r>
          </a:p>
          <a:p>
            <a:pPr lvl="2"/>
            <a:r>
              <a:rPr lang="en-US" dirty="0" smtClean="0"/>
              <a:t>To cervix</a:t>
            </a:r>
          </a:p>
          <a:p>
            <a:pPr lvl="1"/>
            <a:r>
              <a:rPr lang="en-US" dirty="0" smtClean="0"/>
              <a:t>Sperm swim actively through the uterus and up into the Fallopian tubes </a:t>
            </a:r>
          </a:p>
          <a:p>
            <a:pPr lvl="2"/>
            <a:r>
              <a:rPr lang="en-US" dirty="0" smtClean="0"/>
              <a:t>Only a few of the hundreds of millions of sperm will reach the ovum</a:t>
            </a:r>
          </a:p>
          <a:p>
            <a:pPr lvl="3"/>
            <a:r>
              <a:rPr lang="en-US" dirty="0" smtClean="0"/>
              <a:t>Only a single sperm will fertilize the ovum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content.revolutionhealth.com/contentimages/images-image_popup-r7_fertiliz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78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scienceclarified.com/images/uesc_05_img0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257800" cy="682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Ovum is surrounded by a dense protective layer that contains receptor sites to which sperm bind</a:t>
            </a:r>
          </a:p>
          <a:p>
            <a:pPr lvl="1"/>
            <a:r>
              <a:rPr lang="en-US" dirty="0" smtClean="0"/>
              <a:t>Binding causes a vesicle in the sperm head to rupture and release enzymes that break down the protective layer and form a pathway through which the sperm nucleus can reach the ovum</a:t>
            </a:r>
          </a:p>
          <a:p>
            <a:pPr lvl="2"/>
            <a:r>
              <a:rPr lang="en-US" dirty="0" smtClean="0"/>
              <a:t>Cell membrane of the ovum changes</a:t>
            </a:r>
          </a:p>
          <a:p>
            <a:pPr lvl="3"/>
            <a:r>
              <a:rPr lang="en-US" dirty="0" smtClean="0"/>
              <a:t>Preventing other sperm from entering the cell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Zygote=fertilized egg</a:t>
            </a:r>
          </a:p>
          <a:p>
            <a:pPr lvl="1"/>
            <a:r>
              <a:rPr lang="en-US" dirty="0" smtClean="0"/>
              <a:t>After two haploid nuclei fuse to form a single diploid nucleus</a:t>
            </a:r>
          </a:p>
          <a:p>
            <a:pPr lvl="2"/>
            <a:r>
              <a:rPr lang="en-US" dirty="0" smtClean="0"/>
              <a:t>Goes through several rounds of cell division</a:t>
            </a:r>
          </a:p>
          <a:p>
            <a:pPr lvl="3"/>
            <a:r>
              <a:rPr lang="en-US" dirty="0" smtClean="0"/>
              <a:t>Ball of cells will attach itself to the wall of the uterus and begin to grow into an embryo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Early Development</a:t>
            </a:r>
          </a:p>
          <a:p>
            <a:r>
              <a:rPr lang="en-US" dirty="0" smtClean="0"/>
              <a:t>Later Development</a:t>
            </a:r>
          </a:p>
          <a:p>
            <a:r>
              <a:rPr lang="en-US" dirty="0" smtClean="0"/>
              <a:t>Childbirth</a:t>
            </a:r>
          </a:p>
          <a:p>
            <a:r>
              <a:rPr lang="en-US" dirty="0" smtClean="0"/>
              <a:t>After Childbirth</a:t>
            </a:r>
            <a:endParaRPr lang="en-US" dirty="0"/>
          </a:p>
        </p:txBody>
      </p:sp>
      <p:pic>
        <p:nvPicPr>
          <p:cNvPr id="14338" name="Picture 2" descr="http://ocw.tufts.edu/data/graphics/humangrowthdevelop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2425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Produces, stores, nourishes, and releases specialized sex cells known as gametes</a:t>
            </a:r>
          </a:p>
          <a:p>
            <a:pPr lvl="1"/>
            <a:r>
              <a:rPr lang="en-US" dirty="0" smtClean="0"/>
              <a:t>Released in ways that make possible the fusion of egg and sperm</a:t>
            </a:r>
          </a:p>
          <a:p>
            <a:pPr lvl="2"/>
            <a:r>
              <a:rPr lang="en-US" dirty="0" smtClean="0"/>
              <a:t>Zygote=fertilized egg cell</a:t>
            </a:r>
            <a:endParaRPr lang="en-US" dirty="0"/>
          </a:p>
        </p:txBody>
      </p:sp>
      <p:pic>
        <p:nvPicPr>
          <p:cNvPr id="44034" name="Picture 2" descr="http://unpregnantmother.files.wordpress.com/2009/04/zygo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276600"/>
            <a:ext cx="3429000" cy="3318831"/>
          </a:xfrm>
          <a:prstGeom prst="rect">
            <a:avLst/>
          </a:prstGeom>
          <a:noFill/>
        </p:spPr>
      </p:pic>
      <p:pic>
        <p:nvPicPr>
          <p:cNvPr id="44036" name="Picture 4" descr="http://z.about.com/d/biology/1/0/_/2/eggspe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33337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when an ovum is fertilized</a:t>
            </a:r>
          </a:p>
          <a:p>
            <a:pPr lvl="1"/>
            <a:r>
              <a:rPr lang="en-US" dirty="0" smtClean="0"/>
              <a:t>Cell the size of this .  Will undergo cell divisions that will result in the formation of a new human being</a:t>
            </a:r>
            <a:endParaRPr lang="en-US" dirty="0"/>
          </a:p>
        </p:txBody>
      </p:sp>
      <p:pic>
        <p:nvPicPr>
          <p:cNvPr id="4" name="Picture 4" descr="http://fig.cox.miami.edu/~cmallery/150/devel/c7.46.17.human.fe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7784551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Mitotic cell divisions of the zygote=cleavages</a:t>
            </a:r>
          </a:p>
          <a:p>
            <a:pPr lvl="1"/>
            <a:r>
              <a:rPr lang="en-US" dirty="0" smtClean="0"/>
              <a:t>Take place while the zygote is still in a Fallopian tube</a:t>
            </a:r>
          </a:p>
          <a:p>
            <a:pPr lvl="1"/>
            <a:r>
              <a:rPr lang="en-US" dirty="0" smtClean="0"/>
              <a:t>4 days after fertilization</a:t>
            </a:r>
          </a:p>
          <a:p>
            <a:pPr lvl="2"/>
            <a:r>
              <a:rPr lang="en-US" dirty="0" smtClean="0"/>
              <a:t>Embryo is solid ball of about 50 cells </a:t>
            </a:r>
          </a:p>
          <a:p>
            <a:pPr lvl="3"/>
            <a:r>
              <a:rPr lang="en-US" dirty="0" err="1" smtClean="0"/>
              <a:t>Morula</a:t>
            </a:r>
            <a:endParaRPr lang="en-US" dirty="0" smtClean="0"/>
          </a:p>
          <a:p>
            <a:pPr lvl="2"/>
            <a:r>
              <a:rPr lang="en-US" dirty="0" smtClean="0"/>
              <a:t>As embryo grows, a fluid-filled cavity forms in the center, transforming it into a hollow structure known as a </a:t>
            </a:r>
            <a:r>
              <a:rPr lang="en-US" dirty="0" err="1" smtClean="0"/>
              <a:t>blastocyst</a:t>
            </a:r>
            <a:endParaRPr lang="en-US" dirty="0" smtClean="0"/>
          </a:p>
          <a:p>
            <a:pPr lvl="1"/>
            <a:r>
              <a:rPr lang="en-US" dirty="0" smtClean="0"/>
              <a:t>6-7 days after fertilization</a:t>
            </a:r>
          </a:p>
          <a:p>
            <a:pPr lvl="2"/>
            <a:r>
              <a:rPr lang="en-US" dirty="0" err="1" smtClean="0"/>
              <a:t>Blastocyst</a:t>
            </a:r>
            <a:r>
              <a:rPr lang="en-US" dirty="0" smtClean="0"/>
              <a:t> attaches itself to the wall of the uterus and begins to grow inward </a:t>
            </a:r>
          </a:p>
          <a:p>
            <a:pPr lvl="3"/>
            <a:r>
              <a:rPr lang="en-US" dirty="0" smtClean="0"/>
              <a:t>implantation</a:t>
            </a:r>
          </a:p>
        </p:txBody>
      </p:sp>
      <p:pic>
        <p:nvPicPr>
          <p:cNvPr id="12290" name="Picture 2" descr="http://www.angryharry.com/images/morul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109085"/>
            <a:ext cx="1524000" cy="1748915"/>
          </a:xfrm>
          <a:prstGeom prst="rect">
            <a:avLst/>
          </a:prstGeom>
          <a:noFill/>
        </p:spPr>
      </p:pic>
      <p:pic>
        <p:nvPicPr>
          <p:cNvPr id="12292" name="Picture 4" descr="http://open.salon.com/blog/paris/2009/01/28/files/blastocyst1233162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51429"/>
            <a:ext cx="1600200" cy="170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Cluster of cells forms within the cavity of the </a:t>
            </a:r>
            <a:r>
              <a:rPr lang="en-US" dirty="0" err="1" smtClean="0"/>
              <a:t>blastocyst</a:t>
            </a:r>
            <a:endParaRPr lang="en-US" dirty="0" smtClean="0"/>
          </a:p>
          <a:p>
            <a:pPr lvl="1"/>
            <a:r>
              <a:rPr lang="en-US" dirty="0" smtClean="0"/>
              <a:t>Sorts itself into 2 layers</a:t>
            </a:r>
          </a:p>
          <a:p>
            <a:pPr lvl="2"/>
            <a:r>
              <a:rPr lang="en-US" dirty="0" smtClean="0"/>
              <a:t>Then produce a 3</a:t>
            </a:r>
            <a:r>
              <a:rPr lang="en-US" baseline="30000" dirty="0" smtClean="0"/>
              <a:t>rd</a:t>
            </a:r>
            <a:r>
              <a:rPr lang="en-US" dirty="0" smtClean="0"/>
              <a:t> layer</a:t>
            </a:r>
          </a:p>
          <a:p>
            <a:pPr lvl="3"/>
            <a:r>
              <a:rPr lang="en-US" dirty="0" err="1" smtClean="0"/>
              <a:t>Gastrulation</a:t>
            </a:r>
            <a:endParaRPr lang="en-US" dirty="0" smtClean="0"/>
          </a:p>
          <a:p>
            <a:pPr lvl="4"/>
            <a:r>
              <a:rPr lang="en-US" dirty="0" smtClean="0"/>
              <a:t>Result is the formation of three cell layers</a:t>
            </a:r>
          </a:p>
          <a:p>
            <a:pPr lvl="5"/>
            <a:r>
              <a:rPr lang="en-US" dirty="0" smtClean="0"/>
              <a:t>Ectoderm</a:t>
            </a:r>
          </a:p>
          <a:p>
            <a:pPr lvl="5"/>
            <a:r>
              <a:rPr lang="en-US" dirty="0" smtClean="0"/>
              <a:t>Mesoderm</a:t>
            </a:r>
          </a:p>
          <a:p>
            <a:pPr lvl="5"/>
            <a:r>
              <a:rPr lang="en-US" dirty="0" smtClean="0"/>
              <a:t>Endoderm</a:t>
            </a:r>
          </a:p>
          <a:p>
            <a:pPr lvl="6"/>
            <a:r>
              <a:rPr lang="en-US" dirty="0" smtClean="0"/>
              <a:t>Primary germ layers</a:t>
            </a:r>
          </a:p>
          <a:p>
            <a:pPr lvl="7"/>
            <a:r>
              <a:rPr lang="en-US" dirty="0" smtClean="0"/>
              <a:t>Organs and tissues will be formed from these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implantation</a:t>
            </a:r>
          </a:p>
          <a:p>
            <a:pPr lvl="1"/>
            <a:r>
              <a:rPr lang="en-US" dirty="0" smtClean="0"/>
              <a:t>Outer layer of cells of the </a:t>
            </a:r>
            <a:r>
              <a:rPr lang="en-US" dirty="0" err="1" smtClean="0"/>
              <a:t>blastocyst</a:t>
            </a:r>
            <a:r>
              <a:rPr lang="en-US" dirty="0" smtClean="0"/>
              <a:t> produces two membranes that surround, protect, and nourish developing embryo</a:t>
            </a:r>
          </a:p>
          <a:p>
            <a:pPr lvl="2"/>
            <a:r>
              <a:rPr lang="en-US" dirty="0" smtClean="0"/>
              <a:t>Amnion</a:t>
            </a:r>
          </a:p>
          <a:p>
            <a:pPr lvl="2"/>
            <a:r>
              <a:rPr lang="en-US" dirty="0" err="1" smtClean="0"/>
              <a:t>chorion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upload.wikimedia.org/wikibooks/en/f/fc/Anatomy_and_physiology_of_animals_Development_&amp;_implantation_of_the_embry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66497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End of 3</a:t>
            </a:r>
            <a:r>
              <a:rPr lang="en-US" baseline="30000" dirty="0" smtClean="0"/>
              <a:t>rd</a:t>
            </a:r>
            <a:r>
              <a:rPr lang="en-US" dirty="0" smtClean="0"/>
              <a:t> week of development</a:t>
            </a:r>
          </a:p>
          <a:p>
            <a:pPr lvl="1"/>
            <a:r>
              <a:rPr lang="en-US" dirty="0" smtClean="0"/>
              <a:t>Nervous system  and digestive system have begun to form </a:t>
            </a:r>
          </a:p>
          <a:p>
            <a:pPr lvl="1"/>
            <a:r>
              <a:rPr lang="en-US" dirty="0" err="1" smtClean="0"/>
              <a:t>Chorion</a:t>
            </a:r>
            <a:r>
              <a:rPr lang="en-US" dirty="0" smtClean="0"/>
              <a:t> has grown into the uterine tissue</a:t>
            </a:r>
          </a:p>
          <a:p>
            <a:pPr lvl="2"/>
            <a:r>
              <a:rPr lang="en-US" dirty="0" smtClean="0"/>
              <a:t>Forms placenta</a:t>
            </a:r>
          </a:p>
          <a:p>
            <a:pPr lvl="3"/>
            <a:r>
              <a:rPr lang="en-US" dirty="0" smtClean="0"/>
              <a:t>Connection between the mother and developing embryo</a:t>
            </a:r>
          </a:p>
          <a:p>
            <a:pPr lvl="4"/>
            <a:r>
              <a:rPr lang="en-US" dirty="0" smtClean="0"/>
              <a:t>Needs a supply of nutrients and oxygen</a:t>
            </a:r>
          </a:p>
          <a:p>
            <a:pPr lvl="4"/>
            <a:r>
              <a:rPr lang="en-US" dirty="0" smtClean="0"/>
              <a:t>Means of eliminating carbon dioxide and metabolic wastes</a:t>
            </a:r>
          </a:p>
          <a:p>
            <a:pPr lvl="3"/>
            <a:r>
              <a:rPr lang="en-US" dirty="0" smtClean="0"/>
              <a:t>Blood of mother and embryo flow past each other, but do not mix</a:t>
            </a:r>
          </a:p>
          <a:p>
            <a:pPr lvl="4"/>
            <a:r>
              <a:rPr lang="en-US" dirty="0" smtClean="0"/>
              <a:t>Thin membrane for diffusion of gases, food, waste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1.bp.blogspot.com/_usav83p8hjE/SKTZ-JXay0I/AAAAAAAAEy4/fz23bI9E5io/S240/fetal_week_fetus_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78"/>
            <a:ext cx="6553200" cy="6838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8 weeks</a:t>
            </a:r>
          </a:p>
          <a:p>
            <a:pPr lvl="1"/>
            <a:r>
              <a:rPr lang="en-US" dirty="0" smtClean="0"/>
              <a:t>Embryo is known as a fetus</a:t>
            </a:r>
          </a:p>
          <a:p>
            <a:r>
              <a:rPr lang="en-US" dirty="0" smtClean="0"/>
              <a:t>3 months</a:t>
            </a:r>
          </a:p>
          <a:p>
            <a:pPr lvl="1"/>
            <a:r>
              <a:rPr lang="en-US" dirty="0" smtClean="0"/>
              <a:t>Most of major organs and tissues of the fetus are fully formed</a:t>
            </a:r>
          </a:p>
          <a:p>
            <a:pPr lvl="1"/>
            <a:r>
              <a:rPr lang="en-US" dirty="0" smtClean="0"/>
              <a:t>Umbilical cord forms</a:t>
            </a:r>
          </a:p>
          <a:p>
            <a:pPr lvl="2"/>
            <a:r>
              <a:rPr lang="en-US" dirty="0" smtClean="0"/>
              <a:t>Contains two arteries, one vein</a:t>
            </a:r>
          </a:p>
          <a:p>
            <a:pPr lvl="2"/>
            <a:r>
              <a:rPr lang="en-US" dirty="0" smtClean="0"/>
              <a:t>Connects the fetus to the placenta</a:t>
            </a:r>
          </a:p>
          <a:p>
            <a:pPr lvl="1"/>
            <a:r>
              <a:rPr lang="en-US" dirty="0" smtClean="0"/>
              <a:t>Muscular system well developed</a:t>
            </a:r>
          </a:p>
          <a:p>
            <a:pPr lvl="2"/>
            <a:r>
              <a:rPr lang="en-US" dirty="0" smtClean="0"/>
              <a:t>Fetus may begin to move</a:t>
            </a:r>
          </a:p>
          <a:p>
            <a:pPr lvl="2"/>
            <a:r>
              <a:rPr lang="en-US" dirty="0" smtClean="0"/>
              <a:t>Show signs of reflexes</a:t>
            </a:r>
          </a:p>
          <a:p>
            <a:pPr lvl="1"/>
            <a:r>
              <a:rPr lang="en-US" dirty="0" smtClean="0"/>
              <a:t>Fetus about 9 cm long </a:t>
            </a:r>
          </a:p>
          <a:p>
            <a:pPr lvl="1"/>
            <a:r>
              <a:rPr lang="en-US" dirty="0" smtClean="0"/>
              <a:t>Mass of about 15 grams</a:t>
            </a:r>
          </a:p>
          <a:p>
            <a:pPr lvl="1"/>
            <a:r>
              <a:rPr lang="en-US" dirty="0" smtClean="0"/>
              <a:t>Amnion developed into a fluid-filled sac</a:t>
            </a:r>
          </a:p>
          <a:p>
            <a:pPr lvl="2"/>
            <a:r>
              <a:rPr lang="en-US" dirty="0" smtClean="0"/>
              <a:t>Amniotic sac</a:t>
            </a:r>
          </a:p>
          <a:p>
            <a:pPr lvl="3"/>
            <a:r>
              <a:rPr lang="en-US" dirty="0" smtClean="0"/>
              <a:t>Cushions and protects the developing fetus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c2g.ca/images/8wee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1792" cy="3657600"/>
          </a:xfrm>
          <a:prstGeom prst="rect">
            <a:avLst/>
          </a:prstGeom>
          <a:noFill/>
        </p:spPr>
      </p:pic>
      <p:pic>
        <p:nvPicPr>
          <p:cNvPr id="69636" name="Picture 4" descr="http://bp1.blogger.com/_SwSt44nfFnA/Rhw_7lSZueI/AAAAAAAAAIc/3JKSkmJZ5vQ/s400/8-Week-Model-Embry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0"/>
            <a:ext cx="1478814" cy="3657600"/>
          </a:xfrm>
          <a:prstGeom prst="rect">
            <a:avLst/>
          </a:prstGeom>
          <a:noFill/>
        </p:spPr>
      </p:pic>
      <p:pic>
        <p:nvPicPr>
          <p:cNvPr id="69638" name="Picture 6" descr="http://www.pathlights.com/abortion/images/8-week-unborn-bab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99949"/>
            <a:ext cx="4038600" cy="3458051"/>
          </a:xfrm>
          <a:prstGeom prst="rect">
            <a:avLst/>
          </a:prstGeom>
          <a:noFill/>
        </p:spPr>
      </p:pic>
      <p:pic>
        <p:nvPicPr>
          <p:cNvPr id="69640" name="Picture 8" descr="http://fightabortion.org/content/index_story/12_wee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286125"/>
            <a:ext cx="44196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novaivf.com/images/implant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94823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male and female embryo are identical in the first six weeks after fertilization</a:t>
            </a:r>
          </a:p>
          <a:p>
            <a:pPr lvl="1"/>
            <a:r>
              <a:rPr lang="en-US" dirty="0" smtClean="0"/>
              <a:t>Major changes occur in seventh week</a:t>
            </a:r>
          </a:p>
          <a:p>
            <a:pPr lvl="2"/>
            <a:r>
              <a:rPr lang="en-US" dirty="0" smtClean="0"/>
              <a:t>Testes begin to produce steroid hormones known as androgens</a:t>
            </a:r>
          </a:p>
          <a:p>
            <a:pPr lvl="3"/>
            <a:r>
              <a:rPr lang="en-US" dirty="0" smtClean="0"/>
              <a:t>Tissues of embryo respond by developing into male reproductive organs</a:t>
            </a:r>
            <a:endParaRPr lang="en-US" dirty="0"/>
          </a:p>
        </p:txBody>
      </p:sp>
      <p:pic>
        <p:nvPicPr>
          <p:cNvPr id="43010" name="Picture 2" descr="http://www.e-rham.com/img/atcl4_test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353693"/>
            <a:ext cx="2667000" cy="2504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4</a:t>
            </a:r>
            <a:r>
              <a:rPr lang="en-US" baseline="30000" dirty="0" smtClean="0"/>
              <a:t>th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, and 6</a:t>
            </a:r>
            <a:r>
              <a:rPr lang="en-US" baseline="30000" dirty="0" smtClean="0"/>
              <a:t>th</a:t>
            </a:r>
            <a:r>
              <a:rPr lang="en-US" dirty="0" smtClean="0"/>
              <a:t> months</a:t>
            </a:r>
          </a:p>
          <a:p>
            <a:pPr lvl="1"/>
            <a:r>
              <a:rPr lang="en-US" dirty="0" smtClean="0"/>
              <a:t>Tissues of fetus continue to become more complex and specialized</a:t>
            </a:r>
          </a:p>
          <a:p>
            <a:pPr lvl="1"/>
            <a:r>
              <a:rPr lang="en-US" dirty="0" smtClean="0"/>
              <a:t>Skeleton begins to form</a:t>
            </a:r>
          </a:p>
          <a:p>
            <a:pPr lvl="1"/>
            <a:r>
              <a:rPr lang="en-US" dirty="0" smtClean="0"/>
              <a:t>Fetal heart beat becomes strong enough to be heard by a stethoscope </a:t>
            </a:r>
          </a:p>
          <a:p>
            <a:pPr lvl="1"/>
            <a:r>
              <a:rPr lang="en-US" dirty="0" smtClean="0"/>
              <a:t>Layer of soft hair grows over fetus’s skin</a:t>
            </a:r>
          </a:p>
          <a:p>
            <a:pPr lvl="1"/>
            <a:r>
              <a:rPr lang="en-US" dirty="0" smtClean="0"/>
              <a:t>As fetus increases in sizes so does the mothers abdomen</a:t>
            </a:r>
          </a:p>
          <a:p>
            <a:pPr lvl="2"/>
            <a:r>
              <a:rPr lang="en-US" dirty="0" smtClean="0"/>
              <a:t>Fetus is about 35 cm in length with a mass of about 700 grams by the end of the 6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g.dailymail.co.uk/i/pix/2007/02_02/Amillia190207_468x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638800" cy="3807395"/>
          </a:xfrm>
          <a:prstGeom prst="rect">
            <a:avLst/>
          </a:prstGeom>
          <a:noFill/>
        </p:spPr>
      </p:pic>
      <p:pic>
        <p:nvPicPr>
          <p:cNvPr id="70660" name="Picture 4" descr="http://health.state.ga.us/wrtk/images/n18wee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733800"/>
            <a:ext cx="3149395" cy="3124200"/>
          </a:xfrm>
          <a:prstGeom prst="rect">
            <a:avLst/>
          </a:prstGeom>
          <a:noFill/>
        </p:spPr>
      </p:pic>
      <p:pic>
        <p:nvPicPr>
          <p:cNvPr id="70662" name="Picture 6" descr="http://2.bp.blogspot.com/_reETJeKgBTs/SLQO7C_bIZI/AAAAAAAABDg/SIXjVwHcSrc/s320/fetus20+wee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799" y="3733800"/>
            <a:ext cx="3136747" cy="3124200"/>
          </a:xfrm>
          <a:prstGeom prst="rect">
            <a:avLst/>
          </a:prstGeom>
          <a:noFill/>
        </p:spPr>
      </p:pic>
      <p:pic>
        <p:nvPicPr>
          <p:cNvPr id="70664" name="Picture 8" descr="http://i.dailymail.co.uk/i/pix/2006/05/fetusL290506_228x2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4708" y="0"/>
            <a:ext cx="4009292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Fetus is capable of leading a completely independent existence during the final 3 months</a:t>
            </a:r>
          </a:p>
          <a:p>
            <a:pPr lvl="1"/>
            <a:r>
              <a:rPr lang="en-US" dirty="0" smtClean="0"/>
              <a:t>Months are important</a:t>
            </a:r>
          </a:p>
          <a:p>
            <a:pPr lvl="2"/>
            <a:r>
              <a:rPr lang="en-US" dirty="0" smtClean="0"/>
              <a:t>Fetus doubles in mass</a:t>
            </a:r>
          </a:p>
          <a:p>
            <a:pPr lvl="2"/>
            <a:r>
              <a:rPr lang="en-US" dirty="0" smtClean="0"/>
              <a:t>Lungs and other organs undergo a series of changes that prepare them for life outside the mother</a:t>
            </a:r>
          </a:p>
          <a:p>
            <a:pPr lvl="3"/>
            <a:r>
              <a:rPr lang="en-US" dirty="0" smtClean="0"/>
              <a:t>Premature babies (before 8 months) have difficult time breathing because lungs are not fully developed 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www.advancedimagingconcepts.com/images/fe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32780" cy="3657600"/>
          </a:xfrm>
          <a:prstGeom prst="rect">
            <a:avLst/>
          </a:prstGeom>
          <a:noFill/>
        </p:spPr>
      </p:pic>
      <p:pic>
        <p:nvPicPr>
          <p:cNvPr id="71684" name="Picture 4" descr="http://www.wvdhhr.org/wrtk/fd_36wee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399" y="0"/>
            <a:ext cx="3496067" cy="3733800"/>
          </a:xfrm>
          <a:prstGeom prst="rect">
            <a:avLst/>
          </a:prstGeom>
          <a:noFill/>
        </p:spPr>
      </p:pic>
      <p:pic>
        <p:nvPicPr>
          <p:cNvPr id="71686" name="Picture 6" descr="http://www.baillement.com/images/fetal-yawn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226689" cy="3200400"/>
          </a:xfrm>
          <a:prstGeom prst="rect">
            <a:avLst/>
          </a:prstGeom>
          <a:noFill/>
        </p:spPr>
      </p:pic>
      <p:pic>
        <p:nvPicPr>
          <p:cNvPr id="71688" name="Picture 8" descr="http://blog.imagereflex.com/images/2006/misc/Birth(060207)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495675"/>
            <a:ext cx="4286250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channel4.com/health/microsites/M/miracles_in_the_womb/images/fea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83459" cy="4572000"/>
          </a:xfrm>
          <a:prstGeom prst="rect">
            <a:avLst/>
          </a:prstGeom>
          <a:noFill/>
        </p:spPr>
      </p:pic>
      <p:pic>
        <p:nvPicPr>
          <p:cNvPr id="75780" name="Picture 4" descr="http://4.bp.blogspot.com/_DpJZMeKBfRs/Ra0-a8dZo0I/AAAAAAAAAE0/_qWo4mSbZGw/s400/twinkisswomb_228x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701" y="2057401"/>
            <a:ext cx="461829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US" dirty="0"/>
          </a:p>
        </p:txBody>
      </p:sp>
      <p:pic>
        <p:nvPicPr>
          <p:cNvPr id="3" name="Picture 4" descr="http://www.solarnavigator.net/animal_kingdom/animal_images/Human_infant_newborn_ba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3967"/>
            <a:ext cx="8229600" cy="5354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About 9 months after fertilization </a:t>
            </a:r>
          </a:p>
          <a:p>
            <a:pPr lvl="1"/>
            <a:r>
              <a:rPr lang="en-US" dirty="0" smtClean="0"/>
              <a:t>End of full-term pregnancy</a:t>
            </a:r>
          </a:p>
          <a:p>
            <a:pPr lvl="2"/>
            <a:r>
              <a:rPr lang="en-US" dirty="0" smtClean="0"/>
              <a:t>Fetus is ready for birth</a:t>
            </a:r>
          </a:p>
          <a:p>
            <a:r>
              <a:rPr lang="en-US" dirty="0" smtClean="0"/>
              <a:t>How process is triggered is unknown</a:t>
            </a:r>
          </a:p>
          <a:p>
            <a:r>
              <a:rPr lang="en-US" dirty="0" err="1" smtClean="0"/>
              <a:t>Oxytocin</a:t>
            </a:r>
            <a:r>
              <a:rPr lang="en-US" dirty="0" smtClean="0"/>
              <a:t> is released from the pituitary gland</a:t>
            </a:r>
          </a:p>
          <a:p>
            <a:pPr lvl="1"/>
            <a:r>
              <a:rPr lang="en-US" dirty="0" smtClean="0"/>
              <a:t>Effects group of large involuntary muscles that surround the uterus</a:t>
            </a:r>
          </a:p>
          <a:p>
            <a:pPr lvl="2"/>
            <a:r>
              <a:rPr lang="en-US" dirty="0" smtClean="0"/>
              <a:t>Muscles are stimulated, begin a series of rhythmic contractions known as labor that expand the opening of the cervix (about 10 cm) to allow the baby to pass through it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g.dailymail.co.uk/i/pix/2007/12_01/birthREX0212_468x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57700" cy="2828925"/>
          </a:xfrm>
          <a:prstGeom prst="rect">
            <a:avLst/>
          </a:prstGeom>
          <a:noFill/>
        </p:spPr>
      </p:pic>
      <p:pic>
        <p:nvPicPr>
          <p:cNvPr id="72708" name="Picture 4" descr="http://www.skymedias.com/wp-content/uploads/2008/02/3d_medical_animation_of_child_bi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0"/>
            <a:ext cx="4524375" cy="3400425"/>
          </a:xfrm>
          <a:prstGeom prst="rect">
            <a:avLst/>
          </a:prstGeom>
          <a:noFill/>
        </p:spPr>
      </p:pic>
      <p:pic>
        <p:nvPicPr>
          <p:cNvPr id="72710" name="Picture 6" descr="http://www.jeffersonhospital.org/obgyn/fibroid_images/adens_deliv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contractions continue they become more powerful and more frequent</a:t>
            </a:r>
          </a:p>
          <a:p>
            <a:pPr lvl="1"/>
            <a:r>
              <a:rPr lang="en-US" dirty="0" smtClean="0"/>
              <a:t>Once every 1-2 min</a:t>
            </a:r>
          </a:p>
          <a:p>
            <a:r>
              <a:rPr lang="en-US" dirty="0" smtClean="0"/>
              <a:t>Last 2-16 hours</a:t>
            </a:r>
          </a:p>
          <a:p>
            <a:r>
              <a:rPr lang="en-US" dirty="0" smtClean="0"/>
              <a:t>baby is forced toward the vagina</a:t>
            </a:r>
          </a:p>
          <a:p>
            <a:r>
              <a:rPr lang="en-US" dirty="0" smtClean="0"/>
              <a:t>Amniotic sac breaks</a:t>
            </a:r>
          </a:p>
          <a:p>
            <a:pPr lvl="1"/>
            <a:r>
              <a:rPr lang="en-US" dirty="0" smtClean="0"/>
              <a:t>Fluid rushes out vagina</a:t>
            </a:r>
          </a:p>
          <a:p>
            <a:r>
              <a:rPr lang="en-US" dirty="0" smtClean="0"/>
              <a:t>Baby forced out of the uterus and the vagina</a:t>
            </a:r>
          </a:p>
          <a:p>
            <a:pPr lvl="1"/>
            <a:r>
              <a:rPr lang="en-US" dirty="0" smtClean="0"/>
              <a:t>Usually head first still attached to its mother by the umbilical cord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baby meets outside world</a:t>
            </a:r>
          </a:p>
          <a:p>
            <a:pPr lvl="1"/>
            <a:r>
              <a:rPr lang="en-US" dirty="0" smtClean="0"/>
              <a:t>May cough or cry to rid lungs of fluid</a:t>
            </a:r>
          </a:p>
          <a:p>
            <a:pPr lvl="2"/>
            <a:r>
              <a:rPr lang="en-US" dirty="0" smtClean="0"/>
              <a:t>Breathing starts almost immediately</a:t>
            </a:r>
          </a:p>
          <a:p>
            <a:pPr lvl="2"/>
            <a:r>
              <a:rPr lang="en-US" dirty="0" smtClean="0"/>
              <a:t>Blood supply to placenta begins to dry up</a:t>
            </a:r>
          </a:p>
          <a:p>
            <a:r>
              <a:rPr lang="en-US" dirty="0" smtClean="0"/>
              <a:t>Umbilical cord clamped and cut	</a:t>
            </a:r>
          </a:p>
          <a:p>
            <a:pPr lvl="1"/>
            <a:r>
              <a:rPr lang="en-US" dirty="0" smtClean="0"/>
              <a:t>Scar=navel</a:t>
            </a:r>
          </a:p>
          <a:p>
            <a:r>
              <a:rPr lang="en-US" dirty="0" smtClean="0"/>
              <a:t>Placenta and amniotic sac are expelled with more contractions</a:t>
            </a:r>
          </a:p>
          <a:p>
            <a:pPr lvl="1"/>
            <a:r>
              <a:rPr lang="en-US" dirty="0" smtClean="0"/>
              <a:t>afterbirth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embryo is female</a:t>
            </a:r>
          </a:p>
          <a:p>
            <a:pPr lvl="1"/>
            <a:r>
              <a:rPr lang="en-US" dirty="0" smtClean="0"/>
              <a:t>Ovaries produce steroid hormones known as estrogens</a:t>
            </a:r>
          </a:p>
          <a:p>
            <a:pPr lvl="2"/>
            <a:r>
              <a:rPr lang="en-US" dirty="0" smtClean="0"/>
              <a:t>Tissues of embryo develop in a pattern that produces female reproductive organs</a:t>
            </a:r>
          </a:p>
        </p:txBody>
      </p:sp>
      <p:pic>
        <p:nvPicPr>
          <p:cNvPr id="41986" name="Picture 2" descr="http://myhealth.centrahealth.com/library/healthguide/en-us/images/media/medical/hw/h5550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0005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z.about.com/d/pregnancy/1/5/7/d/cordti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3571875"/>
          </a:xfrm>
          <a:prstGeom prst="rect">
            <a:avLst/>
          </a:prstGeom>
          <a:noFill/>
        </p:spPr>
      </p:pic>
      <p:pic>
        <p:nvPicPr>
          <p:cNvPr id="73732" name="Picture 4" descr="http://www.grmh.org/mayo/images/image_popup/fl7_umbilicalcordatbi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286" y="0"/>
            <a:ext cx="4789714" cy="4191000"/>
          </a:xfrm>
          <a:prstGeom prst="rect">
            <a:avLst/>
          </a:prstGeom>
          <a:noFill/>
        </p:spPr>
      </p:pic>
      <p:sp>
        <p:nvSpPr>
          <p:cNvPr id="73734" name="AutoShape 6" descr="http://gallery.hd.org/_exhibits/medicine/_more2008/_more11/placenta-and-umbilical-cord-human-after-birth-1-DH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AutoShape 8" descr="http://gallery.hd.org/_exhibits/medicine/_more2008/_more11/placenta-and-umbilical-cord-human-after-birth-1-DHD.jpg"/>
          <p:cNvSpPr>
            <a:spLocks noChangeAspect="1" noChangeArrowheads="1"/>
          </p:cNvSpPr>
          <p:nvPr/>
        </p:nvSpPr>
        <p:spPr bwMode="auto">
          <a:xfrm>
            <a:off x="63500" y="-136525"/>
            <a:ext cx="7924800" cy="5943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Childbirth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Within a few hours</a:t>
            </a:r>
          </a:p>
          <a:p>
            <a:pPr lvl="1"/>
            <a:r>
              <a:rPr lang="en-US" dirty="0" smtClean="0"/>
              <a:t>Pituitary hormone, </a:t>
            </a:r>
            <a:r>
              <a:rPr lang="en-US" dirty="0" err="1" smtClean="0"/>
              <a:t>prolactin</a:t>
            </a:r>
            <a:r>
              <a:rPr lang="en-US" dirty="0" smtClean="0"/>
              <a:t> stimulates milk production in the breast tissue</a:t>
            </a:r>
          </a:p>
          <a:p>
            <a:pPr lvl="1"/>
            <a:r>
              <a:rPr lang="en-US" dirty="0" smtClean="0"/>
              <a:t>If mom breastfeeds</a:t>
            </a:r>
          </a:p>
          <a:p>
            <a:pPr lvl="2"/>
            <a:r>
              <a:rPr lang="en-US" dirty="0" smtClean="0"/>
              <a:t>Milk is always ready when needed</a:t>
            </a:r>
          </a:p>
          <a:p>
            <a:pPr lvl="2"/>
            <a:r>
              <a:rPr lang="en-US" dirty="0" smtClean="0"/>
              <a:t>Stops whenever breastfeeding stops</a:t>
            </a:r>
          </a:p>
          <a:p>
            <a:pPr lvl="1"/>
            <a:r>
              <a:rPr lang="en-US" dirty="0" smtClean="0"/>
              <a:t>Stimulation of nerve cells in the breast transmit impulses to the hypothalamus</a:t>
            </a:r>
          </a:p>
          <a:p>
            <a:pPr lvl="2"/>
            <a:r>
              <a:rPr lang="en-US" dirty="0" smtClean="0"/>
              <a:t>Causes pituitary gland to release nearly 10 times the normal amount of </a:t>
            </a:r>
            <a:r>
              <a:rPr lang="en-US" dirty="0" err="1" smtClean="0"/>
              <a:t>prolactin</a:t>
            </a:r>
            <a:endParaRPr lang="en-US" dirty="0" smtClean="0"/>
          </a:p>
          <a:p>
            <a:pPr lvl="3"/>
            <a:r>
              <a:rPr lang="en-US" dirty="0" smtClean="0"/>
              <a:t>Enables milk production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image.guardian.co.uk/sys-images/Arts/Arts_/Pictures/2007/01/22/baby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560" y="1219199"/>
            <a:ext cx="7152640" cy="4664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birth, testes and ovaries continue to produce small amounts of androgens and estrogens</a:t>
            </a:r>
          </a:p>
          <a:p>
            <a:pPr lvl="1"/>
            <a:r>
              <a:rPr lang="en-US" dirty="0" smtClean="0"/>
              <a:t>Cont to influence the development of the reproductive organs</a:t>
            </a:r>
          </a:p>
          <a:p>
            <a:pPr lvl="2"/>
            <a:r>
              <a:rPr lang="en-US" dirty="0" smtClean="0"/>
              <a:t>Neither testes nor ovaries can produce active reproductive cells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Puberty</a:t>
            </a:r>
          </a:p>
          <a:p>
            <a:pPr lvl="1"/>
            <a:r>
              <a:rPr lang="en-US" dirty="0" smtClean="0"/>
              <a:t>Period of rapid growth and sexual maturation</a:t>
            </a:r>
          </a:p>
          <a:p>
            <a:pPr lvl="2"/>
            <a:r>
              <a:rPr lang="en-US" dirty="0" smtClean="0"/>
              <a:t>Reproductive system becomes fully functional</a:t>
            </a:r>
          </a:p>
          <a:p>
            <a:pPr lvl="1"/>
            <a:r>
              <a:rPr lang="en-US" dirty="0" smtClean="0"/>
              <a:t>Completion</a:t>
            </a:r>
          </a:p>
          <a:p>
            <a:pPr lvl="2"/>
            <a:r>
              <a:rPr lang="en-US" dirty="0" smtClean="0"/>
              <a:t>Gonads are fully developed</a:t>
            </a:r>
          </a:p>
          <a:p>
            <a:pPr lvl="1"/>
            <a:r>
              <a:rPr lang="en-US" dirty="0" smtClean="0"/>
              <a:t>Onset varies</a:t>
            </a:r>
          </a:p>
          <a:p>
            <a:pPr lvl="2"/>
            <a:r>
              <a:rPr lang="en-US" dirty="0" smtClean="0"/>
              <a:t>Anytime between 9 to 15</a:t>
            </a:r>
          </a:p>
          <a:p>
            <a:pPr lvl="3"/>
            <a:r>
              <a:rPr lang="en-US" dirty="0" smtClean="0"/>
              <a:t>Earlier in females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Puberty</a:t>
            </a:r>
          </a:p>
          <a:p>
            <a:pPr lvl="1"/>
            <a:r>
              <a:rPr lang="en-US" dirty="0" smtClean="0"/>
              <a:t>Begins with a change in the hypothalamus</a:t>
            </a:r>
          </a:p>
          <a:p>
            <a:pPr lvl="2"/>
            <a:r>
              <a:rPr lang="en-US" dirty="0" smtClean="0"/>
              <a:t>Part of brain that regulates the secretions of the pituitary gland</a:t>
            </a:r>
          </a:p>
          <a:p>
            <a:pPr lvl="2"/>
            <a:r>
              <a:rPr lang="en-US" dirty="0" smtClean="0"/>
              <a:t>Causes pituitary gland to produce increased levels of FSH and LH</a:t>
            </a:r>
            <a:endParaRPr lang="en-US" dirty="0"/>
          </a:p>
        </p:txBody>
      </p:sp>
      <p:pic>
        <p:nvPicPr>
          <p:cNvPr id="38916" name="Picture 4" descr="http://www.gwc.maricopa.edu/class/bio202/pituitary/pituitary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960740"/>
            <a:ext cx="3124200" cy="289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2050</Words>
  <Application>Microsoft Office PowerPoint</Application>
  <PresentationFormat>On-screen Show (4:3)</PresentationFormat>
  <Paragraphs>325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Reproduction and Development</vt:lpstr>
      <vt:lpstr>The Reproductive System</vt:lpstr>
      <vt:lpstr>The Reproductive System</vt:lpstr>
      <vt:lpstr>The Reproductive System</vt:lpstr>
      <vt:lpstr>Sexual Development</vt:lpstr>
      <vt:lpstr>Sexual Development</vt:lpstr>
      <vt:lpstr>Sexual Development</vt:lpstr>
      <vt:lpstr>Sexual Development</vt:lpstr>
      <vt:lpstr>Sexual Development</vt:lpstr>
      <vt:lpstr>The Male Reproductive System</vt:lpstr>
      <vt:lpstr>The Male Reproductive System</vt:lpstr>
      <vt:lpstr>The Male Reproductive System</vt:lpstr>
      <vt:lpstr>Sperm Development</vt:lpstr>
      <vt:lpstr>Sperm Development</vt:lpstr>
      <vt:lpstr>Sperm Development</vt:lpstr>
      <vt:lpstr>Sperm Release</vt:lpstr>
      <vt:lpstr>Female Reproductive System</vt:lpstr>
      <vt:lpstr>Female Reproductive System</vt:lpstr>
      <vt:lpstr>Ova Development</vt:lpstr>
      <vt:lpstr>Slide 20</vt:lpstr>
      <vt:lpstr>Ovulation</vt:lpstr>
      <vt:lpstr>Slide 22</vt:lpstr>
      <vt:lpstr>Ovulation</vt:lpstr>
      <vt:lpstr>The Menstrual Cycle</vt:lpstr>
      <vt:lpstr>The Menstrual Cycle</vt:lpstr>
      <vt:lpstr>Slide 26</vt:lpstr>
      <vt:lpstr>Follicle Phase</vt:lpstr>
      <vt:lpstr>Ovulation </vt:lpstr>
      <vt:lpstr>Luteal Phase</vt:lpstr>
      <vt:lpstr>Slide 30</vt:lpstr>
      <vt:lpstr>Luteal Phase</vt:lpstr>
      <vt:lpstr>Menstruation</vt:lpstr>
      <vt:lpstr>Menstruation</vt:lpstr>
      <vt:lpstr>Fertilization</vt:lpstr>
      <vt:lpstr>Slide 35</vt:lpstr>
      <vt:lpstr>Slide 36</vt:lpstr>
      <vt:lpstr>Fertilization</vt:lpstr>
      <vt:lpstr>Fertilization</vt:lpstr>
      <vt:lpstr>Human Development</vt:lpstr>
      <vt:lpstr>Human Development</vt:lpstr>
      <vt:lpstr>Early Development</vt:lpstr>
      <vt:lpstr>Early Development</vt:lpstr>
      <vt:lpstr>Early Development</vt:lpstr>
      <vt:lpstr>Slide 44</vt:lpstr>
      <vt:lpstr>Early Development</vt:lpstr>
      <vt:lpstr>Slide 46</vt:lpstr>
      <vt:lpstr>Early Development</vt:lpstr>
      <vt:lpstr>Slide 48</vt:lpstr>
      <vt:lpstr>Slide 49</vt:lpstr>
      <vt:lpstr>Later Development</vt:lpstr>
      <vt:lpstr>Slide 51</vt:lpstr>
      <vt:lpstr>Later Development</vt:lpstr>
      <vt:lpstr>Slide 53</vt:lpstr>
      <vt:lpstr>Slide 54</vt:lpstr>
      <vt:lpstr>Childbirth</vt:lpstr>
      <vt:lpstr>Childbirth</vt:lpstr>
      <vt:lpstr>Slide 57</vt:lpstr>
      <vt:lpstr>Childbirth</vt:lpstr>
      <vt:lpstr>Childbirth</vt:lpstr>
      <vt:lpstr>Slide 60</vt:lpstr>
      <vt:lpstr>After Childbirth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and Development</dc:title>
  <dc:creator>jill.carson</dc:creator>
  <cp:lastModifiedBy>jill.carson</cp:lastModifiedBy>
  <cp:revision>50</cp:revision>
  <dcterms:created xsi:type="dcterms:W3CDTF">2009-05-05T18:24:56Z</dcterms:created>
  <dcterms:modified xsi:type="dcterms:W3CDTF">2009-05-06T18:51:38Z</dcterms:modified>
</cp:coreProperties>
</file>