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4" r:id="rId4"/>
    <p:sldId id="275" r:id="rId5"/>
    <p:sldId id="258" r:id="rId6"/>
    <p:sldId id="276" r:id="rId7"/>
    <p:sldId id="271" r:id="rId8"/>
    <p:sldId id="260" r:id="rId9"/>
    <p:sldId id="261" r:id="rId10"/>
    <p:sldId id="272" r:id="rId11"/>
    <p:sldId id="262" r:id="rId12"/>
    <p:sldId id="278" r:id="rId13"/>
    <p:sldId id="263" r:id="rId14"/>
    <p:sldId id="264" r:id="rId15"/>
    <p:sldId id="277" r:id="rId16"/>
    <p:sldId id="265" r:id="rId17"/>
    <p:sldId id="266" r:id="rId18"/>
    <p:sldId id="267" r:id="rId19"/>
    <p:sldId id="268" r:id="rId20"/>
    <p:sldId id="269" r:id="rId21"/>
    <p:sldId id="270"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2FB36A-07A5-494A-B4E1-2F8D765ED5F2}" type="datetimeFigureOut">
              <a:rPr lang="en-US" smtClean="0"/>
              <a:pPr/>
              <a:t>10/20/2008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BD32A9-ACC1-47E3-88DD-5B4F3AA1D4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02FB36A-07A5-494A-B4E1-2F8D765ED5F2}" type="datetimeFigureOut">
              <a:rPr lang="en-US" smtClean="0"/>
              <a:pPr/>
              <a:t>10/20/2008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BD32A9-ACC1-47E3-88DD-5B4F3AA1D4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02FB36A-07A5-494A-B4E1-2F8D765ED5F2}" type="datetimeFigureOut">
              <a:rPr lang="en-US" smtClean="0"/>
              <a:pPr/>
              <a:t>10/20/2008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BD32A9-ACC1-47E3-88DD-5B4F3AA1D4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02FB36A-07A5-494A-B4E1-2F8D765ED5F2}" type="datetimeFigureOut">
              <a:rPr lang="en-US" smtClean="0"/>
              <a:pPr/>
              <a:t>10/20/2008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BD32A9-ACC1-47E3-88DD-5B4F3AA1D4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02FB36A-07A5-494A-B4E1-2F8D765ED5F2}" type="datetimeFigureOut">
              <a:rPr lang="en-US" smtClean="0"/>
              <a:pPr/>
              <a:t>10/20/2008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BD32A9-ACC1-47E3-88DD-5B4F3AA1D48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02FB36A-07A5-494A-B4E1-2F8D765ED5F2}" type="datetimeFigureOut">
              <a:rPr lang="en-US" smtClean="0"/>
              <a:pPr/>
              <a:t>10/20/2008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BD32A9-ACC1-47E3-88DD-5B4F3AA1D4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diana.edu/~phys215/lecture/lecnotes/lecgraphics/diffusion2.gi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Movement of Materials Through the Cell Membrane</a:t>
            </a:r>
            <a:endParaRPr lang="en-US" dirty="0"/>
          </a:p>
        </p:txBody>
      </p:sp>
      <p:sp>
        <p:nvSpPr>
          <p:cNvPr id="3" name="Subtitle 2"/>
          <p:cNvSpPr>
            <a:spLocks noGrp="1"/>
          </p:cNvSpPr>
          <p:nvPr>
            <p:ph type="subTitle" idx="1"/>
          </p:nvPr>
        </p:nvSpPr>
        <p:spPr/>
        <p:txBody>
          <a:bodyPr/>
          <a:lstStyle/>
          <a:p>
            <a:r>
              <a:rPr lang="en-US" dirty="0" smtClean="0"/>
              <a:t>10-20-08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osmosis</a:t>
            </a:r>
            <a:endParaRPr lang="en-US" dirty="0"/>
          </a:p>
        </p:txBody>
      </p:sp>
      <p:pic>
        <p:nvPicPr>
          <p:cNvPr id="4" name="Picture 2" descr="http://schools.moe.edu.sg/chijsjc/Biology/Diffusion&amp;osmosis/osmosis.gif"/>
          <p:cNvPicPr>
            <a:picLocks noGrp="1" noChangeAspect="1" noChangeArrowheads="1"/>
          </p:cNvPicPr>
          <p:nvPr>
            <p:ph idx="1"/>
          </p:nvPr>
        </p:nvPicPr>
        <p:blipFill>
          <a:blip r:embed="rId2"/>
          <a:srcRect/>
          <a:stretch>
            <a:fillRect/>
          </a:stretch>
        </p:blipFill>
        <p:spPr bwMode="auto">
          <a:xfrm>
            <a:off x="676275" y="2228056"/>
            <a:ext cx="6800850" cy="36099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Osmosis</a:t>
            </a:r>
            <a:endParaRPr lang="en-US" dirty="0"/>
          </a:p>
        </p:txBody>
      </p:sp>
      <p:sp>
        <p:nvSpPr>
          <p:cNvPr id="3" name="Content Placeholder 2"/>
          <p:cNvSpPr>
            <a:spLocks noGrp="1"/>
          </p:cNvSpPr>
          <p:nvPr>
            <p:ph idx="1"/>
          </p:nvPr>
        </p:nvSpPr>
        <p:spPr/>
        <p:txBody>
          <a:bodyPr/>
          <a:lstStyle/>
          <a:p>
            <a:pPr lvl="2"/>
            <a:r>
              <a:rPr lang="en-US" dirty="0"/>
              <a:t>Osmotic pressure can cause serious problems for a cell</a:t>
            </a:r>
          </a:p>
          <a:p>
            <a:pPr lvl="3"/>
            <a:r>
              <a:rPr lang="en-US" dirty="0"/>
              <a:t>The cytoplasm is filled with salts, sugars, proteins, and other molecules.  It will almost always have much lower concentration of water than is found in fresh water.  If water moves in freely, the volume of the cell will increase until the cell become swollen and bursts like an overinflated balloon.</a:t>
            </a:r>
          </a:p>
          <a:p>
            <a:endParaRPr lang="en-US" dirty="0"/>
          </a:p>
        </p:txBody>
      </p:sp>
      <p:pic>
        <p:nvPicPr>
          <p:cNvPr id="21508" name="Picture 4" descr="http://www.ndpteachers.org/perit/osmosis2.gif"/>
          <p:cNvPicPr>
            <a:picLocks noChangeAspect="1" noChangeArrowheads="1"/>
          </p:cNvPicPr>
          <p:nvPr/>
        </p:nvPicPr>
        <p:blipFill>
          <a:blip r:embed="rId2"/>
          <a:srcRect/>
          <a:stretch>
            <a:fillRect/>
          </a:stretch>
        </p:blipFill>
        <p:spPr bwMode="auto">
          <a:xfrm>
            <a:off x="2209800" y="4029075"/>
            <a:ext cx="4400550" cy="28289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08-12-CellWaterBalance-L"/>
          <p:cNvPicPr>
            <a:picLocks noChangeAspect="1" noChangeArrowheads="1"/>
          </p:cNvPicPr>
          <p:nvPr/>
        </p:nvPicPr>
        <p:blipFill>
          <a:blip r:embed="rId2"/>
          <a:srcRect/>
          <a:stretch>
            <a:fillRect/>
          </a:stretch>
        </p:blipFill>
        <p:spPr bwMode="auto">
          <a:xfrm>
            <a:off x="0" y="726756"/>
            <a:ext cx="8077200" cy="5502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Osmosis</a:t>
            </a:r>
            <a:endParaRPr lang="en-US" dirty="0"/>
          </a:p>
        </p:txBody>
      </p:sp>
      <p:sp>
        <p:nvSpPr>
          <p:cNvPr id="3" name="Content Placeholder 2"/>
          <p:cNvSpPr>
            <a:spLocks noGrp="1"/>
          </p:cNvSpPr>
          <p:nvPr>
            <p:ph idx="1"/>
          </p:nvPr>
        </p:nvSpPr>
        <p:spPr/>
        <p:txBody>
          <a:bodyPr>
            <a:normAutofit fontScale="85000" lnSpcReduction="10000"/>
          </a:bodyPr>
          <a:lstStyle/>
          <a:p>
            <a:pPr lvl="2"/>
            <a:r>
              <a:rPr lang="en-US" dirty="0"/>
              <a:t>The structure of the lipid </a:t>
            </a:r>
            <a:r>
              <a:rPr lang="en-US" dirty="0" err="1"/>
              <a:t>bilayer</a:t>
            </a:r>
            <a:r>
              <a:rPr lang="en-US" dirty="0"/>
              <a:t> makes cell membranes freely permeable to water.  Cells deal with the problem of osmotic pressure in a variety of ways.</a:t>
            </a:r>
          </a:p>
          <a:p>
            <a:pPr lvl="3"/>
            <a:r>
              <a:rPr lang="en-US" dirty="0"/>
              <a:t>In some instances, the cells of many organisms do not come in contact with fresh water</a:t>
            </a:r>
          </a:p>
          <a:p>
            <a:pPr lvl="4"/>
            <a:r>
              <a:rPr lang="en-US" dirty="0"/>
              <a:t>The cells are bathed in fluids, such as blood, that have concentrations of dissolved materials roughly equal to the cells themselves</a:t>
            </a:r>
          </a:p>
          <a:p>
            <a:pPr lvl="3"/>
            <a:r>
              <a:rPr lang="en-US" dirty="0"/>
              <a:t>Plant cells and bacteria deal with osmotic pressure in another way.  They are surrounded by cell walls that prevent the cells from expanding, even under tremendous osmotic pressure.  </a:t>
            </a:r>
          </a:p>
          <a:p>
            <a:pPr lvl="4"/>
            <a:r>
              <a:rPr lang="en-US" dirty="0"/>
              <a:t>The increased osmotic pressure makes the cells extremely vulnerable to injuries to the cell wall</a:t>
            </a:r>
          </a:p>
          <a:p>
            <a:pPr lvl="3"/>
            <a:r>
              <a:rPr lang="en-US" dirty="0"/>
              <a:t>Other cells employ a mechanism to pump out the water that is forced in by osmosis.  </a:t>
            </a:r>
          </a:p>
          <a:p>
            <a:pPr lvl="4"/>
            <a:r>
              <a:rPr lang="en-US" dirty="0"/>
              <a:t>Some unicellular organisms have a structure called a contractile vacuole</a:t>
            </a:r>
          </a:p>
          <a:p>
            <a:pPr lvl="5"/>
            <a:r>
              <a:rPr lang="en-US" dirty="0"/>
              <a:t>By contracting rhythmically, the contractile vacuole pumps water out of the cell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Facilitated Diffusion</a:t>
            </a:r>
            <a:endParaRPr lang="en-US" dirty="0"/>
          </a:p>
        </p:txBody>
      </p:sp>
      <p:sp>
        <p:nvSpPr>
          <p:cNvPr id="3" name="Content Placeholder 2"/>
          <p:cNvSpPr>
            <a:spLocks noGrp="1"/>
          </p:cNvSpPr>
          <p:nvPr>
            <p:ph idx="1"/>
          </p:nvPr>
        </p:nvSpPr>
        <p:spPr/>
        <p:txBody>
          <a:bodyPr/>
          <a:lstStyle/>
          <a:p>
            <a:pPr lvl="1"/>
            <a:r>
              <a:rPr lang="en-US" dirty="0" smtClean="0"/>
              <a:t>Molecules </a:t>
            </a:r>
            <a:r>
              <a:rPr lang="en-US" dirty="0"/>
              <a:t>are transported across a membrane in the direction of lowest concentration by a carrier protein.  It is fast, specific, and does not require energy, it is still driven by diffusion</a:t>
            </a:r>
          </a:p>
          <a:p>
            <a:pPr lvl="2"/>
            <a:r>
              <a:rPr lang="en-US" dirty="0"/>
              <a:t>In red blood cells a carrier protein in the cell membrane transports glucose from one side of the membrane to the other</a:t>
            </a:r>
          </a:p>
          <a:p>
            <a:pPr lvl="3"/>
            <a:r>
              <a:rPr lang="en-US" dirty="0"/>
              <a:t>The glucose-transporter protein facilitates in the diffusion of glucose</a:t>
            </a:r>
          </a:p>
          <a:p>
            <a:endParaRPr lang="en-US" dirty="0"/>
          </a:p>
        </p:txBody>
      </p:sp>
      <p:pic>
        <p:nvPicPr>
          <p:cNvPr id="19458" name="Picture 2" descr="http://www.nerdscience.com/quiz/facdif.jpg"/>
          <p:cNvPicPr>
            <a:picLocks noChangeAspect="1" noChangeArrowheads="1"/>
          </p:cNvPicPr>
          <p:nvPr/>
        </p:nvPicPr>
        <p:blipFill>
          <a:blip r:embed="rId2"/>
          <a:srcRect/>
          <a:stretch>
            <a:fillRect/>
          </a:stretch>
        </p:blipFill>
        <p:spPr bwMode="auto">
          <a:xfrm>
            <a:off x="990600" y="4800600"/>
            <a:ext cx="5581650" cy="2057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p:txBody>
          <a:bodyPr/>
          <a:lstStyle/>
          <a:p>
            <a:r>
              <a:rPr lang="en-US" b="1" dirty="0" smtClean="0"/>
              <a:t>Carrier Proteins </a:t>
            </a:r>
            <a:r>
              <a:rPr lang="en-US" dirty="0" smtClean="0"/>
              <a:t>– </a:t>
            </a:r>
            <a:r>
              <a:rPr lang="en-US" b="1" dirty="0" smtClean="0"/>
              <a:t>Proteins inside cell 					membrane</a:t>
            </a:r>
          </a:p>
          <a:p>
            <a:endParaRPr lang="en-US" b="1" dirty="0" smtClean="0"/>
          </a:p>
          <a:p>
            <a:pPr>
              <a:buNone/>
            </a:pPr>
            <a:r>
              <a:rPr lang="en-US" dirty="0" smtClean="0"/>
              <a:t>				- </a:t>
            </a:r>
            <a:r>
              <a:rPr lang="en-US" b="1" dirty="0" smtClean="0"/>
              <a:t>Transport material 					into/out of cell</a:t>
            </a:r>
          </a:p>
          <a:p>
            <a:endParaRPr lang="en-US" b="1" dirty="0" smtClean="0"/>
          </a:p>
          <a:p>
            <a:pPr>
              <a:buNone/>
            </a:pPr>
            <a:r>
              <a:rPr lang="en-US" b="1" dirty="0" smtClean="0"/>
              <a:t>				- Made of strands of amino 					acids</a:t>
            </a:r>
          </a:p>
          <a:p>
            <a:pPr>
              <a:buNone/>
            </a:pPr>
            <a:r>
              <a:rPr lang="en-US" b="1" dirty="0" smtClean="0"/>
              <a:t>				- Binds with specific solutes</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Transport</a:t>
            </a:r>
            <a:endParaRPr lang="en-US" dirty="0"/>
          </a:p>
        </p:txBody>
      </p:sp>
      <p:sp>
        <p:nvSpPr>
          <p:cNvPr id="3" name="Content Placeholder 2"/>
          <p:cNvSpPr>
            <a:spLocks noGrp="1"/>
          </p:cNvSpPr>
          <p:nvPr>
            <p:ph idx="1"/>
          </p:nvPr>
        </p:nvSpPr>
        <p:spPr/>
        <p:txBody>
          <a:bodyPr/>
          <a:lstStyle/>
          <a:p>
            <a:pPr lvl="1"/>
            <a:r>
              <a:rPr lang="en-US" dirty="0" smtClean="0"/>
              <a:t>Is </a:t>
            </a:r>
            <a:r>
              <a:rPr lang="en-US" dirty="0"/>
              <a:t>an energy-requiring process that enables material to move across a cell membrane against a concentration difference</a:t>
            </a:r>
            <a:r>
              <a:rPr lang="en-US" dirty="0" smtClean="0"/>
              <a:t>.</a:t>
            </a:r>
          </a:p>
          <a:p>
            <a:pPr lvl="2"/>
            <a:r>
              <a:rPr lang="en-US" dirty="0" smtClean="0"/>
              <a:t>Two types of active transport</a:t>
            </a:r>
          </a:p>
          <a:p>
            <a:pPr lvl="3">
              <a:buNone/>
            </a:pPr>
            <a:endParaRPr lang="en-US" dirty="0"/>
          </a:p>
          <a:p>
            <a:endParaRPr lang="en-US" dirty="0"/>
          </a:p>
        </p:txBody>
      </p:sp>
      <p:pic>
        <p:nvPicPr>
          <p:cNvPr id="18434" name="Picture 2" descr="http://www.dkimages.com/discover/previews/768/49153.JPG"/>
          <p:cNvPicPr>
            <a:picLocks noChangeAspect="1" noChangeArrowheads="1"/>
          </p:cNvPicPr>
          <p:nvPr/>
        </p:nvPicPr>
        <p:blipFill>
          <a:blip r:embed="rId2"/>
          <a:srcRect/>
          <a:stretch>
            <a:fillRect/>
          </a:stretch>
        </p:blipFill>
        <p:spPr bwMode="auto">
          <a:xfrm>
            <a:off x="4876800" y="2514600"/>
            <a:ext cx="3019425" cy="40481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Transport</a:t>
            </a:r>
            <a:endParaRPr lang="en-US" dirty="0"/>
          </a:p>
        </p:txBody>
      </p:sp>
      <p:sp>
        <p:nvSpPr>
          <p:cNvPr id="3" name="Content Placeholder 2"/>
          <p:cNvSpPr>
            <a:spLocks noGrp="1"/>
          </p:cNvSpPr>
          <p:nvPr>
            <p:ph idx="1"/>
          </p:nvPr>
        </p:nvSpPr>
        <p:spPr/>
        <p:txBody>
          <a:bodyPr/>
          <a:lstStyle/>
          <a:p>
            <a:pPr lvl="3"/>
            <a:r>
              <a:rPr lang="en-US" dirty="0"/>
              <a:t>Individual molecules are carried through membrane-associated pumps</a:t>
            </a:r>
          </a:p>
          <a:p>
            <a:pPr lvl="4"/>
            <a:r>
              <a:rPr lang="en-US" dirty="0"/>
              <a:t>Special transport macromolecules that exist in the cell membrane move molecules across the membrane</a:t>
            </a:r>
          </a:p>
          <a:p>
            <a:pPr lvl="4"/>
            <a:r>
              <a:rPr lang="en-US" dirty="0"/>
              <a:t>Calcium, potassium, and sodium ions are among the molecules that are transported</a:t>
            </a:r>
          </a:p>
          <a:p>
            <a:pPr lvl="5"/>
            <a:r>
              <a:rPr lang="en-US" dirty="0"/>
              <a:t>They are not normally able to diffuse across the membrane</a:t>
            </a:r>
          </a:p>
          <a:p>
            <a:pPr lvl="4"/>
            <a:r>
              <a:rPr lang="en-US" dirty="0"/>
              <a:t>The molecular pumps that carry out this transport require energy</a:t>
            </a:r>
          </a:p>
          <a:p>
            <a:pPr lvl="5"/>
            <a:r>
              <a:rPr lang="en-US" dirty="0"/>
              <a:t>All cells seem to transport at least a few molecules in this way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Transport</a:t>
            </a:r>
            <a:endParaRPr lang="en-US" dirty="0"/>
          </a:p>
        </p:txBody>
      </p:sp>
      <p:sp>
        <p:nvSpPr>
          <p:cNvPr id="3" name="Content Placeholder 2"/>
          <p:cNvSpPr>
            <a:spLocks noGrp="1"/>
          </p:cNvSpPr>
          <p:nvPr>
            <p:ph idx="1"/>
          </p:nvPr>
        </p:nvSpPr>
        <p:spPr/>
        <p:txBody>
          <a:bodyPr/>
          <a:lstStyle/>
          <a:p>
            <a:pPr lvl="3"/>
            <a:r>
              <a:rPr lang="en-US" dirty="0"/>
              <a:t>Large amounts of material are transported through movements of the cell membrane</a:t>
            </a:r>
          </a:p>
          <a:p>
            <a:pPr lvl="4"/>
            <a:r>
              <a:rPr lang="en-US" dirty="0"/>
              <a:t>One of these movements is called </a:t>
            </a:r>
            <a:r>
              <a:rPr lang="en-US" dirty="0" err="1"/>
              <a:t>endocytosis</a:t>
            </a:r>
            <a:r>
              <a:rPr lang="en-US" dirty="0"/>
              <a:t>, the process of taking material into the cell by means of </a:t>
            </a:r>
            <a:r>
              <a:rPr lang="en-US" dirty="0" err="1"/>
              <a:t>infoldings</a:t>
            </a:r>
            <a:r>
              <a:rPr lang="en-US" dirty="0"/>
              <a:t>, or pockets, of the cell membrane</a:t>
            </a:r>
          </a:p>
          <a:p>
            <a:pPr lvl="5"/>
            <a:r>
              <a:rPr lang="en-US" dirty="0"/>
              <a:t>The pocket that results breaks loose from the outer portion of the cell membrane and forms a vacuole within the cytoplasm</a:t>
            </a:r>
          </a:p>
          <a:p>
            <a:pPr lvl="6"/>
            <a:r>
              <a:rPr lang="en-US" dirty="0"/>
              <a:t>Large molecules, clumps of food, and even whole cells can be taken up in this way</a:t>
            </a:r>
          </a:p>
          <a:p>
            <a:endParaRPr lang="en-US" dirty="0"/>
          </a:p>
        </p:txBody>
      </p:sp>
      <p:pic>
        <p:nvPicPr>
          <p:cNvPr id="16388" name="Picture 4" descr="http://upload.wikimedia.org/wikipedia/commons/thumb/1/1a/Endocytosis_types.svg/350px-Endocytosis_types.svg.png"/>
          <p:cNvPicPr>
            <a:picLocks noChangeAspect="1" noChangeArrowheads="1"/>
          </p:cNvPicPr>
          <p:nvPr/>
        </p:nvPicPr>
        <p:blipFill>
          <a:blip r:embed="rId2"/>
          <a:srcRect/>
          <a:stretch>
            <a:fillRect/>
          </a:stretch>
        </p:blipFill>
        <p:spPr bwMode="auto">
          <a:xfrm>
            <a:off x="1905000" y="4572000"/>
            <a:ext cx="4248150" cy="21240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Phagocytosis</a:t>
            </a:r>
            <a:endParaRPr lang="en-US" dirty="0"/>
          </a:p>
        </p:txBody>
      </p:sp>
      <p:sp>
        <p:nvSpPr>
          <p:cNvPr id="3" name="Content Placeholder 2"/>
          <p:cNvSpPr>
            <a:spLocks noGrp="1"/>
          </p:cNvSpPr>
          <p:nvPr>
            <p:ph idx="1"/>
          </p:nvPr>
        </p:nvSpPr>
        <p:spPr/>
        <p:txBody>
          <a:bodyPr/>
          <a:lstStyle/>
          <a:p>
            <a:pPr lvl="2"/>
            <a:r>
              <a:rPr lang="en-US" dirty="0"/>
              <a:t>When large particles are taken into the cell by </a:t>
            </a:r>
            <a:r>
              <a:rPr lang="en-US" dirty="0" err="1"/>
              <a:t>endocytosis</a:t>
            </a:r>
            <a:r>
              <a:rPr lang="en-US" dirty="0"/>
              <a:t>, the process is called </a:t>
            </a:r>
            <a:r>
              <a:rPr lang="en-US" dirty="0" err="1"/>
              <a:t>phagocytosis</a:t>
            </a:r>
            <a:endParaRPr lang="en-US" dirty="0"/>
          </a:p>
          <a:p>
            <a:pPr lvl="3"/>
            <a:r>
              <a:rPr lang="en-US" dirty="0"/>
              <a:t>Extensions of cytoplasm surround and engulf large particles</a:t>
            </a:r>
          </a:p>
          <a:p>
            <a:pPr lvl="4"/>
            <a:r>
              <a:rPr lang="en-US" dirty="0"/>
              <a:t>Amoebas use this method of taking in food</a:t>
            </a:r>
          </a:p>
          <a:p>
            <a:endParaRPr lang="en-US" dirty="0"/>
          </a:p>
        </p:txBody>
      </p:sp>
      <p:pic>
        <p:nvPicPr>
          <p:cNvPr id="15362" name="Picture 2" descr="http://fig.cox.miami.edu/~cmallery/150/memb/c8.7x20a.phagocytosis.jpg"/>
          <p:cNvPicPr>
            <a:picLocks noChangeAspect="1" noChangeArrowheads="1"/>
          </p:cNvPicPr>
          <p:nvPr/>
        </p:nvPicPr>
        <p:blipFill>
          <a:blip r:embed="rId2"/>
          <a:srcRect/>
          <a:stretch>
            <a:fillRect/>
          </a:stretch>
        </p:blipFill>
        <p:spPr bwMode="auto">
          <a:xfrm>
            <a:off x="381000" y="3429000"/>
            <a:ext cx="7143750" cy="32099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Movement of Materials Through the Cell Membrane</a:t>
            </a:r>
            <a:endParaRPr lang="en-US" dirty="0"/>
          </a:p>
        </p:txBody>
      </p:sp>
      <p:sp>
        <p:nvSpPr>
          <p:cNvPr id="3" name="Content Placeholder 2"/>
          <p:cNvSpPr>
            <a:spLocks noGrp="1"/>
          </p:cNvSpPr>
          <p:nvPr>
            <p:ph idx="1"/>
          </p:nvPr>
        </p:nvSpPr>
        <p:spPr/>
        <p:txBody>
          <a:bodyPr/>
          <a:lstStyle/>
          <a:p>
            <a:pPr lvl="0"/>
            <a:r>
              <a:rPr lang="en-US" dirty="0"/>
              <a:t>Each individual cell exists in a liquid environment</a:t>
            </a:r>
          </a:p>
          <a:p>
            <a:pPr lvl="0"/>
            <a:r>
              <a:rPr lang="en-US" dirty="0"/>
              <a:t>The presence of a liquid environment makes it easier for materials such as food, oxygen, and water to move into and out of the cell</a:t>
            </a:r>
          </a:p>
          <a:p>
            <a:pPr lvl="0"/>
            <a:r>
              <a:rPr lang="en-US" dirty="0"/>
              <a:t>There are several ways in which materials enter and leave the cell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Pinocytosis</a:t>
            </a:r>
            <a:endParaRPr lang="en-US" dirty="0"/>
          </a:p>
        </p:txBody>
      </p:sp>
      <p:sp>
        <p:nvSpPr>
          <p:cNvPr id="3" name="Content Placeholder 2"/>
          <p:cNvSpPr>
            <a:spLocks noGrp="1"/>
          </p:cNvSpPr>
          <p:nvPr>
            <p:ph idx="1"/>
          </p:nvPr>
        </p:nvSpPr>
        <p:spPr/>
        <p:txBody>
          <a:bodyPr/>
          <a:lstStyle/>
          <a:p>
            <a:pPr lvl="2"/>
            <a:r>
              <a:rPr lang="en-US" dirty="0"/>
              <a:t>Many cells take up liquid from the surrounding environment in a similar way called </a:t>
            </a:r>
            <a:r>
              <a:rPr lang="en-US" dirty="0" err="1"/>
              <a:t>pinocytosis</a:t>
            </a:r>
            <a:endParaRPr lang="en-US" dirty="0"/>
          </a:p>
          <a:p>
            <a:pPr lvl="3"/>
            <a:r>
              <a:rPr lang="en-US" dirty="0"/>
              <a:t>Tiny pockets form along the cell membrane, fill with liquid, and pinch off to form vacuoles within the cell</a:t>
            </a:r>
          </a:p>
          <a:p>
            <a:endParaRPr lang="en-US" dirty="0"/>
          </a:p>
        </p:txBody>
      </p:sp>
      <p:pic>
        <p:nvPicPr>
          <p:cNvPr id="14340" name="Picture 4" descr="http://fig.cox.miami.edu/~cmallery/150/memb/c8.7x20b.pinocytosis.jpg"/>
          <p:cNvPicPr>
            <a:picLocks noChangeAspect="1" noChangeArrowheads="1"/>
          </p:cNvPicPr>
          <p:nvPr/>
        </p:nvPicPr>
        <p:blipFill>
          <a:blip r:embed="rId2"/>
          <a:srcRect/>
          <a:stretch>
            <a:fillRect/>
          </a:stretch>
        </p:blipFill>
        <p:spPr bwMode="auto">
          <a:xfrm>
            <a:off x="533400" y="3429000"/>
            <a:ext cx="7143750" cy="25622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Exocytosis</a:t>
            </a:r>
            <a:endParaRPr lang="en-US" dirty="0"/>
          </a:p>
        </p:txBody>
      </p:sp>
      <p:sp>
        <p:nvSpPr>
          <p:cNvPr id="3" name="Content Placeholder 2"/>
          <p:cNvSpPr>
            <a:spLocks noGrp="1"/>
          </p:cNvSpPr>
          <p:nvPr>
            <p:ph idx="1"/>
          </p:nvPr>
        </p:nvSpPr>
        <p:spPr/>
        <p:txBody>
          <a:bodyPr/>
          <a:lstStyle/>
          <a:p>
            <a:pPr lvl="2"/>
            <a:r>
              <a:rPr lang="en-US" dirty="0" err="1"/>
              <a:t>Exocytosis</a:t>
            </a:r>
            <a:r>
              <a:rPr lang="en-US" dirty="0"/>
              <a:t> is another form of active transport in which cells send material out of the cell</a:t>
            </a:r>
          </a:p>
          <a:p>
            <a:pPr lvl="3"/>
            <a:r>
              <a:rPr lang="en-US" dirty="0"/>
              <a:t>Large molecules are removed from the cell, the membrane surrounding the material fuses with the cell membrane, forcing the contents out of the cell</a:t>
            </a:r>
          </a:p>
          <a:p>
            <a:endParaRPr lang="en-US" dirty="0"/>
          </a:p>
        </p:txBody>
      </p:sp>
      <p:pic>
        <p:nvPicPr>
          <p:cNvPr id="13314" name="Picture 2" descr="http://cache.eb.com/eb/image?id=8038&amp;rendTypeId=4"/>
          <p:cNvPicPr>
            <a:picLocks noChangeAspect="1" noChangeArrowheads="1"/>
          </p:cNvPicPr>
          <p:nvPr/>
        </p:nvPicPr>
        <p:blipFill>
          <a:blip r:embed="rId2"/>
          <a:srcRect/>
          <a:stretch>
            <a:fillRect/>
          </a:stretch>
        </p:blipFill>
        <p:spPr bwMode="auto">
          <a:xfrm>
            <a:off x="2057400" y="3268980"/>
            <a:ext cx="4486275" cy="358902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Work IV</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What is diffusion?</a:t>
            </a:r>
          </a:p>
          <a:p>
            <a:pPr marL="514350" indent="-514350">
              <a:buFont typeface="+mj-lt"/>
              <a:buAutoNum type="arabicPeriod"/>
            </a:pPr>
            <a:r>
              <a:rPr lang="en-US" dirty="0" smtClean="0"/>
              <a:t>Why is osmosis a form of diffusion?</a:t>
            </a:r>
          </a:p>
          <a:p>
            <a:pPr marL="514350" indent="-514350">
              <a:buFont typeface="+mj-lt"/>
              <a:buAutoNum type="arabicPeriod"/>
            </a:pPr>
            <a:r>
              <a:rPr lang="en-US" dirty="0" smtClean="0"/>
              <a:t>Molecules that are soluble in lipids tend to move across cell membranes more quickly than those that are not. Based on this information, what could you conclude about the structure of the cell membrane?</a:t>
            </a:r>
          </a:p>
          <a:p>
            <a:pPr marL="514350" indent="-514350">
              <a:buFont typeface="+mj-lt"/>
              <a:buAutoNum type="arabicPeriod"/>
            </a:pPr>
            <a:r>
              <a:rPr lang="en-US" dirty="0" smtClean="0"/>
              <a:t>The red blood cell contains a higher concentration of K+ ions than does the liquid that surrounds it.  Are K+ ions most likely to be moved across the membrane by facilitated diffusion or active transport? </a:t>
            </a:r>
            <a:r>
              <a:rPr lang="en-US" smtClean="0"/>
              <a:t>Explain.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4" descr="08-01-ArtificialMembrane-L"/>
          <p:cNvPicPr>
            <a:picLocks noChangeAspect="1" noChangeArrowheads="1"/>
          </p:cNvPicPr>
          <p:nvPr/>
        </p:nvPicPr>
        <p:blipFill>
          <a:blip r:embed="rId2"/>
          <a:srcRect/>
          <a:stretch>
            <a:fillRect/>
          </a:stretch>
        </p:blipFill>
        <p:spPr bwMode="auto">
          <a:xfrm>
            <a:off x="914400" y="0"/>
            <a:ext cx="62976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Extracellular movement</a:t>
            </a:r>
            <a:endParaRPr lang="en-US" dirty="0"/>
          </a:p>
        </p:txBody>
      </p:sp>
      <p:sp>
        <p:nvSpPr>
          <p:cNvPr id="3" name="Content Placeholder 2"/>
          <p:cNvSpPr>
            <a:spLocks noGrp="1"/>
          </p:cNvSpPr>
          <p:nvPr>
            <p:ph idx="1"/>
          </p:nvPr>
        </p:nvSpPr>
        <p:spPr/>
        <p:txBody>
          <a:bodyPr/>
          <a:lstStyle/>
          <a:p>
            <a:r>
              <a:rPr lang="en-US" b="1" dirty="0" smtClean="0"/>
              <a:t>Hydrophobic – Repels water</a:t>
            </a:r>
          </a:p>
          <a:p>
            <a:endParaRPr lang="en-US" b="1" dirty="0" smtClean="0"/>
          </a:p>
          <a:p>
            <a:r>
              <a:rPr lang="en-US" b="1" dirty="0" smtClean="0"/>
              <a:t>Hydrophilic – attracts water</a:t>
            </a:r>
          </a:p>
          <a:p>
            <a:endParaRPr lang="en-US" b="1" dirty="0" smtClean="0"/>
          </a:p>
          <a:p>
            <a:r>
              <a:rPr lang="en-US" b="1" dirty="0" smtClean="0"/>
              <a:t>Why are the hydrophilic molecules on the outside of the phospholipids?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a:t>
            </a:r>
            <a:endParaRPr lang="en-US" dirty="0"/>
          </a:p>
        </p:txBody>
      </p:sp>
      <p:sp>
        <p:nvSpPr>
          <p:cNvPr id="3" name="Content Placeholder 2"/>
          <p:cNvSpPr>
            <a:spLocks noGrp="1"/>
          </p:cNvSpPr>
          <p:nvPr>
            <p:ph idx="1"/>
          </p:nvPr>
        </p:nvSpPr>
        <p:spPr/>
        <p:txBody>
          <a:bodyPr/>
          <a:lstStyle/>
          <a:p>
            <a:pPr lvl="1"/>
            <a:r>
              <a:rPr lang="en-US" dirty="0" smtClean="0"/>
              <a:t>diffusion </a:t>
            </a:r>
            <a:r>
              <a:rPr lang="en-US" dirty="0"/>
              <a:t>is the driving force behind the movement of many substances across the cell membrane </a:t>
            </a:r>
          </a:p>
          <a:p>
            <a:pPr lvl="2"/>
            <a:r>
              <a:rPr lang="en-US" dirty="0"/>
              <a:t>Diffusion is the process by which molecules of a substance move from areas of higher concentration of that substance to areas of lower concentration</a:t>
            </a:r>
          </a:p>
          <a:p>
            <a:r>
              <a:rPr lang="en-US" dirty="0" smtClean="0">
                <a:hlinkClick r:id="rId2"/>
              </a:rPr>
              <a:t>http://www.indiana.edu/~phys215/lecture/lecnotes/lecgraphics/diffusion2.gif</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08-10-DiffusionMembrane-L"/>
          <p:cNvPicPr>
            <a:picLocks noGrp="1" noChangeAspect="1" noChangeArrowheads="1"/>
          </p:cNvPicPr>
          <p:nvPr>
            <p:ph idx="1"/>
          </p:nvPr>
        </p:nvPicPr>
        <p:blipFill>
          <a:blip r:embed="rId2"/>
          <a:srcRect/>
          <a:stretch>
            <a:fillRect/>
          </a:stretch>
        </p:blipFill>
        <p:spPr bwMode="auto">
          <a:xfrm>
            <a:off x="0" y="0"/>
            <a:ext cx="8093202"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smtClean="0"/>
              <a:t>Factors that determine whether diffusion occurs across a membrane</a:t>
            </a:r>
            <a:endParaRPr lang="en-US" dirty="0"/>
          </a:p>
        </p:txBody>
      </p:sp>
      <p:sp>
        <p:nvSpPr>
          <p:cNvPr id="2" name="Content Placeholder 1"/>
          <p:cNvSpPr>
            <a:spLocks noGrp="1"/>
          </p:cNvSpPr>
          <p:nvPr>
            <p:ph idx="1"/>
          </p:nvPr>
        </p:nvSpPr>
        <p:spPr/>
        <p:txBody>
          <a:bodyPr/>
          <a:lstStyle/>
          <a:p>
            <a:pPr lvl="4"/>
            <a:r>
              <a:rPr lang="en-US" dirty="0" smtClean="0"/>
              <a:t>If two substances are present in unequal amounts on either side of a membrane, each substance will tend to move toward the area of lower concentration until equilibrium is reached	</a:t>
            </a:r>
          </a:p>
          <a:p>
            <a:pPr lvl="5"/>
            <a:r>
              <a:rPr lang="en-US" dirty="0" smtClean="0"/>
              <a:t>Equilibrium occurs when the concentrations of the substances on both sides of the membrane are the same</a:t>
            </a:r>
          </a:p>
          <a:p>
            <a:endParaRPr lang="en-US" dirty="0"/>
          </a:p>
        </p:txBody>
      </p:sp>
      <p:pic>
        <p:nvPicPr>
          <p:cNvPr id="53250" name="Picture 2" descr="http://www.tulanelink.com/tulanelink/balance2.gif"/>
          <p:cNvPicPr>
            <a:picLocks noChangeAspect="1" noChangeArrowheads="1"/>
          </p:cNvPicPr>
          <p:nvPr/>
        </p:nvPicPr>
        <p:blipFill>
          <a:blip r:embed="rId2"/>
          <a:srcRect/>
          <a:stretch>
            <a:fillRect/>
          </a:stretch>
        </p:blipFill>
        <p:spPr bwMode="auto">
          <a:xfrm>
            <a:off x="2667000" y="3886200"/>
            <a:ext cx="3187700" cy="233100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066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Factors that determine whether diffusion occurs across a membrane</a:t>
            </a:r>
            <a:endParaRPr lang="en-US" dirty="0"/>
          </a:p>
        </p:txBody>
      </p:sp>
      <p:sp>
        <p:nvSpPr>
          <p:cNvPr id="3" name="Content Placeholder 2"/>
          <p:cNvSpPr>
            <a:spLocks noGrp="1"/>
          </p:cNvSpPr>
          <p:nvPr>
            <p:ph idx="1"/>
          </p:nvPr>
        </p:nvSpPr>
        <p:spPr>
          <a:xfrm>
            <a:off x="457200" y="1828800"/>
            <a:ext cx="7239000" cy="4846320"/>
          </a:xfrm>
        </p:spPr>
        <p:txBody>
          <a:bodyPr/>
          <a:lstStyle/>
          <a:p>
            <a:pPr lvl="4"/>
            <a:r>
              <a:rPr lang="en-US" dirty="0"/>
              <a:t>Permeability</a:t>
            </a:r>
          </a:p>
          <a:p>
            <a:pPr lvl="5"/>
            <a:r>
              <a:rPr lang="en-US" dirty="0"/>
              <a:t>If a particular substance is able to diffuse across a membrane, then we say that the membrane is permeable to that substance</a:t>
            </a:r>
          </a:p>
          <a:p>
            <a:pPr lvl="5"/>
            <a:r>
              <a:rPr lang="en-US" dirty="0"/>
              <a:t>A membrane is said to be impermeable to those things it cannot pass across it</a:t>
            </a:r>
          </a:p>
          <a:p>
            <a:pPr lvl="5"/>
            <a:r>
              <a:rPr lang="en-US" dirty="0"/>
              <a:t>Selectively permeable-permeable to some things and impermeable to others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Osmosis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a:t>
            </a:r>
            <a:r>
              <a:rPr lang="en-US" dirty="0"/>
              <a:t>diffusion of water molecules through a selectively permeable membrane</a:t>
            </a:r>
          </a:p>
          <a:p>
            <a:pPr lvl="2"/>
            <a:r>
              <a:rPr lang="en-US" dirty="0"/>
              <a:t>If a cell membrane contained a dilute sugar solution inside and on the outside is a high concentrated sugar solution, water from within the membrane would move out the membrane toward the area of higher concentration, just like diffusion.  The only difference is that the movement consists of water molecules.  </a:t>
            </a:r>
          </a:p>
          <a:p>
            <a:pPr lvl="2"/>
            <a:r>
              <a:rPr lang="en-US" dirty="0"/>
              <a:t>The force exerted by osmosis, or osmotic pressure, tends to move water across membrane from a more dilute solution into a more concentrated solution</a:t>
            </a:r>
          </a:p>
          <a:p>
            <a:pPr lvl="3"/>
            <a:r>
              <a:rPr lang="en-US" dirty="0"/>
              <a:t>If two solutions contain the same amount of dissolved material, there is no osmotic pressure across a membrane separating them because the concentrations of dissolved materials are in equilibrium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TotalTime>
  <Words>1018</Words>
  <Application>Microsoft Office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Movement of Materials Through the Cell Membrane</vt:lpstr>
      <vt:lpstr>Movement of Materials Through the Cell Membrane</vt:lpstr>
      <vt:lpstr>Slide 3</vt:lpstr>
      <vt:lpstr>Extracellular movement</vt:lpstr>
      <vt:lpstr>Diffusion</vt:lpstr>
      <vt:lpstr>Slide 6</vt:lpstr>
      <vt:lpstr>Factors that determine whether diffusion occurs across a membrane</vt:lpstr>
      <vt:lpstr>              Factors that determine whether diffusion occurs across a membrane</vt:lpstr>
      <vt:lpstr>Osmosis</vt:lpstr>
      <vt:lpstr>osmosis</vt:lpstr>
      <vt:lpstr>Osmosis</vt:lpstr>
      <vt:lpstr>Slide 12</vt:lpstr>
      <vt:lpstr>Osmosis</vt:lpstr>
      <vt:lpstr>Facilitated Diffusion</vt:lpstr>
      <vt:lpstr>Proteins</vt:lpstr>
      <vt:lpstr>Active Transport</vt:lpstr>
      <vt:lpstr>Active Transport</vt:lpstr>
      <vt:lpstr>Active Transport</vt:lpstr>
      <vt:lpstr>Phagocytosis</vt:lpstr>
      <vt:lpstr>Pinocytosis</vt:lpstr>
      <vt:lpstr>Exocytosis</vt:lpstr>
      <vt:lpstr>Board Work IV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of Materials Through the Cell Membrane</dc:title>
  <dc:creator>Jill Carson</dc:creator>
  <cp:lastModifiedBy>jill.carson</cp:lastModifiedBy>
  <cp:revision>10</cp:revision>
  <dcterms:created xsi:type="dcterms:W3CDTF">2008-09-08T02:10:53Z</dcterms:created>
  <dcterms:modified xsi:type="dcterms:W3CDTF">2008-10-20T12:59:08Z</dcterms:modified>
</cp:coreProperties>
</file>