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F456E3D-9D67-4798-8267-973DC5FDAC13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5FD73BB-B4C6-482B-AAE7-240848730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6E3D-9D67-4798-8267-973DC5FDAC13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3BB-B4C6-482B-AAE7-240848730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6E3D-9D67-4798-8267-973DC5FDAC13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3BB-B4C6-482B-AAE7-240848730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F456E3D-9D67-4798-8267-973DC5FDAC13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3BB-B4C6-482B-AAE7-240848730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F456E3D-9D67-4798-8267-973DC5FDAC13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5FD73BB-B4C6-482B-AAE7-240848730B3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F456E3D-9D67-4798-8267-973DC5FDAC13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FD73BB-B4C6-482B-AAE7-240848730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F456E3D-9D67-4798-8267-973DC5FDAC13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5FD73BB-B4C6-482B-AAE7-240848730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6E3D-9D67-4798-8267-973DC5FDAC13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D73BB-B4C6-482B-AAE7-240848730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F456E3D-9D67-4798-8267-973DC5FDAC13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FD73BB-B4C6-482B-AAE7-240848730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F456E3D-9D67-4798-8267-973DC5FDAC13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5FD73BB-B4C6-482B-AAE7-240848730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F456E3D-9D67-4798-8267-973DC5FDAC13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5FD73BB-B4C6-482B-AAE7-240848730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F456E3D-9D67-4798-8267-973DC5FDAC13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5FD73BB-B4C6-482B-AAE7-240848730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Cell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09/23/08</a:t>
            </a:r>
            <a:endParaRPr lang="en-US" dirty="0"/>
          </a:p>
        </p:txBody>
      </p:sp>
      <p:pic>
        <p:nvPicPr>
          <p:cNvPr id="30722" name="Picture 2" descr="http://www.wellcome.ac.uk/en/bia/images/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90800"/>
            <a:ext cx="483870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Curiosity led early investigators to examine living things under lenses &amp; microscopes in the hope of getting a better glimpse of their structure</a:t>
            </a:r>
          </a:p>
          <a:p>
            <a:r>
              <a:rPr lang="en-US" dirty="0"/>
              <a:t>Little by little, their findings led to the most fundamental of all discoveries about the nature of living things:</a:t>
            </a:r>
          </a:p>
          <a:p>
            <a:pPr lvl="1"/>
            <a:r>
              <a:rPr lang="en-US" dirty="0"/>
              <a:t>All living things are made of cells</a:t>
            </a:r>
          </a:p>
          <a:p>
            <a:pPr lvl="2"/>
            <a:r>
              <a:rPr lang="en-US" dirty="0"/>
              <a:t>Cells=the basic unit of structure &amp; function in living things</a:t>
            </a:r>
          </a:p>
          <a:p>
            <a:endParaRPr lang="en-US" dirty="0"/>
          </a:p>
        </p:txBody>
      </p:sp>
      <p:pic>
        <p:nvPicPr>
          <p:cNvPr id="28674" name="Picture 2" descr="http://www.dkimages.com/discover/previews/768/497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533400"/>
            <a:ext cx="4048125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first lenses were used in Europe hundreds of years ago by merchants who needed to determine the quality of cloth</a:t>
            </a:r>
          </a:p>
          <a:p>
            <a:pPr lvl="1"/>
            <a:r>
              <a:rPr lang="en-US" dirty="0"/>
              <a:t>In Holland in the early 1600’s, two useful instruments were constructed:</a:t>
            </a:r>
          </a:p>
          <a:p>
            <a:pPr lvl="2"/>
            <a:r>
              <a:rPr lang="en-US" dirty="0"/>
              <a:t>Telescope</a:t>
            </a:r>
          </a:p>
          <a:p>
            <a:pPr lvl="2"/>
            <a:r>
              <a:rPr lang="en-US" dirty="0"/>
              <a:t>Microscope</a:t>
            </a:r>
          </a:p>
          <a:p>
            <a:endParaRPr lang="en-US" dirty="0"/>
          </a:p>
        </p:txBody>
      </p:sp>
      <p:pic>
        <p:nvPicPr>
          <p:cNvPr id="18434" name="Picture 2" descr="http://www.slic2.wsu.edu:82/hurlbert/micro101/images/leeuwmicrosm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3581400"/>
            <a:ext cx="1028700" cy="286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The person given credit for first microscope was Anton van Leeuwenhoek, a Dutch biologist</a:t>
            </a:r>
          </a:p>
          <a:p>
            <a:pPr lvl="1"/>
            <a:r>
              <a:rPr lang="en-US" dirty="0"/>
              <a:t>His invention enabled him to see things that no one had ever seen before</a:t>
            </a:r>
          </a:p>
          <a:p>
            <a:pPr lvl="2"/>
            <a:r>
              <a:rPr lang="en-US" dirty="0"/>
              <a:t>He carefully observed the tiny things </a:t>
            </a:r>
            <a:r>
              <a:rPr lang="en-US"/>
              <a:t>living </a:t>
            </a:r>
            <a:r>
              <a:rPr lang="en-US" smtClean="0"/>
              <a:t>in </a:t>
            </a:r>
            <a:r>
              <a:rPr lang="en-US" dirty="0"/>
              <a:t>pond water &amp; made detailed drawings of each kind of organism</a:t>
            </a:r>
          </a:p>
          <a:p>
            <a:pPr lvl="1"/>
            <a:r>
              <a:rPr lang="en-US" dirty="0"/>
              <a:t>His work interested other people in building microscopes</a:t>
            </a:r>
          </a:p>
          <a:p>
            <a:endParaRPr lang="en-US" dirty="0"/>
          </a:p>
        </p:txBody>
      </p:sp>
      <p:pic>
        <p:nvPicPr>
          <p:cNvPr id="17412" name="Picture 4" descr="http://z.about.com/d/inventors/1/0/L/H/leeuwen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533400"/>
            <a:ext cx="1457325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Englishman, Robert Hooke, used one of his microscopes to look at thin slices of plant stems, wood, &amp; pieces of cork</a:t>
            </a:r>
          </a:p>
          <a:p>
            <a:pPr lvl="1"/>
            <a:r>
              <a:rPr lang="en-US" dirty="0"/>
              <a:t>Looking at the cork, Hooke saw that is was composed of thousands of tiny chambers</a:t>
            </a:r>
          </a:p>
          <a:p>
            <a:pPr lvl="2"/>
            <a:r>
              <a:rPr lang="en-US" dirty="0"/>
              <a:t>He called these chambers cells because they reminded him of the small rooms called cells in the monastery</a:t>
            </a:r>
          </a:p>
          <a:p>
            <a:pPr lvl="1"/>
            <a:r>
              <a:rPr lang="en-US" dirty="0"/>
              <a:t>Unfortunately, Hooke was not looking at living cells.  He was looking at the nonliving outer walls of what had once been living plant cells</a:t>
            </a:r>
          </a:p>
          <a:p>
            <a:pPr lvl="1"/>
            <a:r>
              <a:rPr lang="en-US" dirty="0"/>
              <a:t>Hooke’s discovery was significant because it opened up the study of cells</a:t>
            </a:r>
          </a:p>
          <a:p>
            <a:endParaRPr lang="en-US" dirty="0"/>
          </a:p>
        </p:txBody>
      </p:sp>
      <p:pic>
        <p:nvPicPr>
          <p:cNvPr id="16386" name="Picture 2" descr="http://www.redes-cepalcala.org/olivaryescuela/divulgacion/3_Feria_Sevilla/Proyecto/RobertHook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0"/>
            <a:ext cx="1597025" cy="1899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Over the next 200 years, other scientists began to discover that cells were not only found in plants but in other living things too</a:t>
            </a:r>
          </a:p>
          <a:p>
            <a:pPr lvl="0"/>
            <a:r>
              <a:rPr lang="en-US" dirty="0"/>
              <a:t>1883, Robert Brown, a Scottish scientist, observed that many cells seemed to have a dark structure near the center of the cell</a:t>
            </a:r>
          </a:p>
          <a:p>
            <a:pPr lvl="1"/>
            <a:r>
              <a:rPr lang="en-US" dirty="0"/>
              <a:t>Now called the nucleus</a:t>
            </a:r>
          </a:p>
          <a:p>
            <a:endParaRPr lang="en-US" dirty="0"/>
          </a:p>
        </p:txBody>
      </p:sp>
      <p:pic>
        <p:nvPicPr>
          <p:cNvPr id="15362" name="Picture 2" descr="http://www.itg.uiuc.edu/technology/atlas/structures/nucleus_actin/images/nucleus_act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0"/>
            <a:ext cx="2890762" cy="1897063"/>
          </a:xfrm>
          <a:prstGeom prst="rect">
            <a:avLst/>
          </a:prstGeom>
          <a:noFill/>
        </p:spPr>
      </p:pic>
      <p:pic>
        <p:nvPicPr>
          <p:cNvPr id="15366" name="Picture 6" descr="http://upload.wikimedia.org/wikipedia/commons/thumb/4/43/Brown.robert.jpg/200px-Brown.robe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5240909"/>
            <a:ext cx="1358900" cy="16170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5 years later, German botanist Matthias </a:t>
            </a:r>
            <a:r>
              <a:rPr lang="en-US" dirty="0" err="1"/>
              <a:t>Schleiden</a:t>
            </a:r>
            <a:r>
              <a:rPr lang="en-US" dirty="0"/>
              <a:t> stated that all plants are made of cells</a:t>
            </a:r>
          </a:p>
          <a:p>
            <a:pPr lvl="0"/>
            <a:r>
              <a:rPr lang="en-US" dirty="0"/>
              <a:t>Next year, Theodor Schwann discovered that all animals are made of cells too</a:t>
            </a:r>
          </a:p>
          <a:p>
            <a:pPr lvl="0"/>
            <a:r>
              <a:rPr lang="en-US" dirty="0"/>
              <a:t>1855, Rudolf Virchow, a German physicist, stated that all cells arise from the division of pre-existing cells</a:t>
            </a:r>
          </a:p>
          <a:p>
            <a:endParaRPr lang="en-US" dirty="0"/>
          </a:p>
        </p:txBody>
      </p:sp>
      <p:pic>
        <p:nvPicPr>
          <p:cNvPr id="14338" name="Picture 2" descr="http://mabryonline.org/blogs/larkin/images/elodea_cel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0"/>
            <a:ext cx="1997075" cy="1825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Today, the observations &amp; conclusions of these scientists are summarized into the cell theory</a:t>
            </a:r>
          </a:p>
          <a:p>
            <a:pPr lvl="0"/>
            <a:r>
              <a:rPr lang="en-US" dirty="0"/>
              <a:t>The cell theory forms the basic framework in which biologists have tried to understand living things ever since</a:t>
            </a:r>
          </a:p>
          <a:p>
            <a:pPr lvl="0"/>
            <a:r>
              <a:rPr lang="en-US" dirty="0"/>
              <a:t>The cell theory:</a:t>
            </a:r>
          </a:p>
          <a:p>
            <a:pPr lvl="1"/>
            <a:r>
              <a:rPr lang="en-US" dirty="0"/>
              <a:t>All living things are composed of cells</a:t>
            </a:r>
          </a:p>
          <a:p>
            <a:pPr lvl="1"/>
            <a:r>
              <a:rPr lang="en-US" dirty="0"/>
              <a:t>Cells are the basic units of structure &amp; function in living things</a:t>
            </a:r>
          </a:p>
          <a:p>
            <a:pPr lvl="1"/>
            <a:r>
              <a:rPr lang="en-US" dirty="0"/>
              <a:t>All cells come from pre-existing cells</a:t>
            </a:r>
          </a:p>
          <a:p>
            <a:endParaRPr lang="en-US" dirty="0"/>
          </a:p>
        </p:txBody>
      </p:sp>
      <p:pic>
        <p:nvPicPr>
          <p:cNvPr id="13314" name="Picture 2" descr="https://cams.llnl.gov/graphics/Fotolia_2948261_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0"/>
            <a:ext cx="2482850" cy="1865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441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The Cell Theory</vt:lpstr>
      <vt:lpstr>The Cell Theory</vt:lpstr>
      <vt:lpstr>The Cell Theory</vt:lpstr>
      <vt:lpstr>The Cell Theory</vt:lpstr>
      <vt:lpstr>The Cell Theory</vt:lpstr>
      <vt:lpstr>The Cell Theory</vt:lpstr>
      <vt:lpstr>The Cell Theory</vt:lpstr>
      <vt:lpstr>The Cell Theory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Cell Theory</dc:title>
  <dc:creator>jill.carson</dc:creator>
  <cp:lastModifiedBy>jill.carson</cp:lastModifiedBy>
  <cp:revision>3</cp:revision>
  <dcterms:created xsi:type="dcterms:W3CDTF">2008-09-22T23:01:13Z</dcterms:created>
  <dcterms:modified xsi:type="dcterms:W3CDTF">2008-09-23T13:18:37Z</dcterms:modified>
</cp:coreProperties>
</file>