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0691B-6E4F-47B0-BC84-5B3768831AC3}" type="datetimeFigureOut">
              <a:rPr lang="en-US" smtClean="0"/>
              <a:pPr/>
              <a:t>9/10/2008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FD9C91-BFCF-4963-B547-3E14018A306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0691B-6E4F-47B0-BC84-5B3768831AC3}" type="datetimeFigureOut">
              <a:rPr lang="en-US" smtClean="0"/>
              <a:pPr/>
              <a:t>9/10/2008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9C91-BFCF-4963-B547-3E14018A30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0691B-6E4F-47B0-BC84-5B3768831AC3}" type="datetimeFigureOut">
              <a:rPr lang="en-US" smtClean="0"/>
              <a:pPr/>
              <a:t>9/10/2008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9C91-BFCF-4963-B547-3E14018A30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0691B-6E4F-47B0-BC84-5B3768831AC3}" type="datetimeFigureOut">
              <a:rPr lang="en-US" smtClean="0"/>
              <a:pPr/>
              <a:t>9/10/2008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9C91-BFCF-4963-B547-3E14018A306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0691B-6E4F-47B0-BC84-5B3768831AC3}" type="datetimeFigureOut">
              <a:rPr lang="en-US" smtClean="0"/>
              <a:pPr/>
              <a:t>9/10/2008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FD9C91-BFCF-4963-B547-3E14018A30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0691B-6E4F-47B0-BC84-5B3768831AC3}" type="datetimeFigureOut">
              <a:rPr lang="en-US" smtClean="0"/>
              <a:pPr/>
              <a:t>9/10/2008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9C91-BFCF-4963-B547-3E14018A306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0691B-6E4F-47B0-BC84-5B3768831AC3}" type="datetimeFigureOut">
              <a:rPr lang="en-US" smtClean="0"/>
              <a:pPr/>
              <a:t>9/10/2008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D9C91-BFCF-4963-B547-3E14018A306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0691B-6E4F-47B0-BC84-5B3768831AC3}" type="datetimeFigureOut">
              <a:rPr lang="en-US" smtClean="0"/>
              <a:pPr/>
              <a:t>9/10/2008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D9C91-BFCF-4963-B547-3E14018A30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0691B-6E4F-47B0-BC84-5B3768831AC3}" type="datetimeFigureOut">
              <a:rPr lang="en-US" smtClean="0"/>
              <a:pPr/>
              <a:t>9/10/2008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D9C91-BFCF-4963-B547-3E14018A30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0691B-6E4F-47B0-BC84-5B3768831AC3}" type="datetimeFigureOut">
              <a:rPr lang="en-US" smtClean="0"/>
              <a:pPr/>
              <a:t>9/10/2008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9C91-BFCF-4963-B547-3E14018A306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0691B-6E4F-47B0-BC84-5B3768831AC3}" type="datetimeFigureOut">
              <a:rPr lang="en-US" smtClean="0"/>
              <a:pPr/>
              <a:t>9/10/2008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CFD9C91-BFCF-4963-B547-3E14018A306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0691B-6E4F-47B0-BC84-5B3768831AC3}" type="datetimeFigureOut">
              <a:rPr lang="en-US" smtClean="0"/>
              <a:pPr/>
              <a:t>9/10/2008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FD9C91-BFCF-4963-B547-3E14018A30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09-10-08</a:t>
            </a:r>
            <a:endParaRPr lang="en-US" dirty="0"/>
          </a:p>
        </p:txBody>
      </p:sp>
      <p:sp>
        <p:nvSpPr>
          <p:cNvPr id="2" name="Title 1"/>
          <p:cNvSpPr>
            <a:spLocks noGrp="1"/>
          </p:cNvSpPr>
          <p:nvPr>
            <p:ph type="ctrTitle"/>
          </p:nvPr>
        </p:nvSpPr>
        <p:spPr/>
        <p:txBody>
          <a:bodyPr/>
          <a:lstStyle/>
          <a:p>
            <a:r>
              <a:rPr lang="en-US" dirty="0"/>
              <a:t>Biology: The Study of Life</a:t>
            </a:r>
          </a:p>
        </p:txBody>
      </p:sp>
      <p:pic>
        <p:nvPicPr>
          <p:cNvPr id="37890" name="Picture 2" descr="http://www.stcatz.ox.ac.uk/media/subject_images/Biology.jpg"/>
          <p:cNvPicPr>
            <a:picLocks noChangeAspect="1" noChangeArrowheads="1"/>
          </p:cNvPicPr>
          <p:nvPr/>
        </p:nvPicPr>
        <p:blipFill>
          <a:blip r:embed="rId2"/>
          <a:srcRect/>
          <a:stretch>
            <a:fillRect/>
          </a:stretch>
        </p:blipFill>
        <p:spPr bwMode="auto">
          <a:xfrm>
            <a:off x="1447800" y="3733800"/>
            <a:ext cx="6019800" cy="2857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772400" cy="1143000"/>
          </a:xfrm>
        </p:spPr>
        <p:txBody>
          <a:bodyPr>
            <a:noAutofit/>
          </a:bodyPr>
          <a:lstStyle/>
          <a:p>
            <a:pPr lvl="1" algn="ctr" rtl="0">
              <a:spcBef>
                <a:spcPct val="0"/>
              </a:spcBef>
            </a:pPr>
            <a:r>
              <a:rPr lang="en-US" sz="4400" dirty="0" smtClean="0">
                <a:latin typeface="+mj-lt"/>
              </a:rPr>
              <a:t/>
            </a:r>
            <a:br>
              <a:rPr lang="en-US" sz="4400" dirty="0" smtClean="0">
                <a:latin typeface="+mj-lt"/>
              </a:rPr>
            </a:br>
            <a:r>
              <a:rPr lang="en-US" sz="4400" dirty="0" smtClean="0">
                <a:latin typeface="+mj-lt"/>
              </a:rPr>
              <a:t>Questions </a:t>
            </a:r>
            <a:r>
              <a:rPr lang="en-US" sz="4400" dirty="0">
                <a:latin typeface="+mj-lt"/>
              </a:rPr>
              <a:t>at the </a:t>
            </a:r>
            <a:r>
              <a:rPr lang="en-US" sz="4400" dirty="0" err="1">
                <a:latin typeface="+mj-lt"/>
              </a:rPr>
              <a:t>Multicellular</a:t>
            </a:r>
            <a:r>
              <a:rPr lang="en-US" sz="4400" dirty="0">
                <a:latin typeface="+mj-lt"/>
              </a:rPr>
              <a:t> Level </a:t>
            </a:r>
            <a:br>
              <a:rPr lang="en-US" sz="4400" dirty="0">
                <a:latin typeface="+mj-lt"/>
              </a:rPr>
            </a:br>
            <a:endParaRPr lang="en-US" sz="4400" dirty="0">
              <a:latin typeface="+mj-lt"/>
            </a:endParaRPr>
          </a:p>
        </p:txBody>
      </p:sp>
      <p:sp>
        <p:nvSpPr>
          <p:cNvPr id="3" name="Content Placeholder 2"/>
          <p:cNvSpPr>
            <a:spLocks noGrp="1"/>
          </p:cNvSpPr>
          <p:nvPr>
            <p:ph sz="quarter" idx="1"/>
          </p:nvPr>
        </p:nvSpPr>
        <p:spPr>
          <a:xfrm>
            <a:off x="914400" y="1905000"/>
            <a:ext cx="7772400" cy="4572000"/>
          </a:xfrm>
        </p:spPr>
        <p:txBody>
          <a:bodyPr/>
          <a:lstStyle/>
          <a:p>
            <a:pPr lvl="2"/>
            <a:r>
              <a:rPr lang="en-US" dirty="0"/>
              <a:t>Might be interested in the changes within animals that tell them when to sleep or eat or even when to mate (zoologists)</a:t>
            </a:r>
          </a:p>
          <a:p>
            <a:pPr lvl="2"/>
            <a:r>
              <a:rPr lang="en-US" dirty="0"/>
              <a:t>Try to explain how certain animals changed over time, or evolved (paleontologists)</a:t>
            </a:r>
          </a:p>
          <a:p>
            <a:pPr lvl="2"/>
            <a:r>
              <a:rPr lang="en-US" dirty="0"/>
              <a:t>Ask why the males of a particular kind of organism are more brightly colored that the females(</a:t>
            </a:r>
            <a:r>
              <a:rPr lang="en-US" dirty="0" err="1"/>
              <a:t>ethologists</a:t>
            </a:r>
            <a:r>
              <a:rPr lang="en-US" dirty="0"/>
              <a:t>)</a:t>
            </a:r>
          </a:p>
          <a:p>
            <a:endParaRPr lang="en-US" dirty="0"/>
          </a:p>
        </p:txBody>
      </p:sp>
      <p:pic>
        <p:nvPicPr>
          <p:cNvPr id="27650" name="Picture 2" descr="http://www.aqua-fish.net/imgs/fish/guppy3.jpg"/>
          <p:cNvPicPr>
            <a:picLocks noChangeAspect="1" noChangeArrowheads="1"/>
          </p:cNvPicPr>
          <p:nvPr/>
        </p:nvPicPr>
        <p:blipFill>
          <a:blip r:embed="rId2"/>
          <a:srcRect/>
          <a:stretch>
            <a:fillRect/>
          </a:stretch>
        </p:blipFill>
        <p:spPr bwMode="auto">
          <a:xfrm>
            <a:off x="3048000" y="3961931"/>
            <a:ext cx="3981450" cy="265225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772400" cy="1143000"/>
          </a:xfrm>
        </p:spPr>
        <p:txBody>
          <a:bodyPr>
            <a:noAutofit/>
          </a:bodyPr>
          <a:lstStyle/>
          <a:p>
            <a:pPr lvl="1" algn="ctr" rtl="0">
              <a:spcBef>
                <a:spcPct val="0"/>
              </a:spcBef>
            </a:pPr>
            <a:r>
              <a:rPr lang="en-US" sz="4400" dirty="0" smtClean="0">
                <a:latin typeface="+mj-lt"/>
              </a:rPr>
              <a:t/>
            </a:r>
            <a:br>
              <a:rPr lang="en-US" sz="4400" dirty="0" smtClean="0">
                <a:latin typeface="+mj-lt"/>
              </a:rPr>
            </a:br>
            <a:r>
              <a:rPr lang="en-US" sz="4400" dirty="0" smtClean="0">
                <a:latin typeface="+mj-lt"/>
              </a:rPr>
              <a:t>Questions </a:t>
            </a:r>
            <a:r>
              <a:rPr lang="en-US" sz="4400" dirty="0">
                <a:latin typeface="+mj-lt"/>
              </a:rPr>
              <a:t>at the Population Level</a:t>
            </a:r>
            <a:br>
              <a:rPr lang="en-US" sz="4400" dirty="0">
                <a:latin typeface="+mj-lt"/>
              </a:rPr>
            </a:br>
            <a:endParaRPr lang="en-US" sz="4400" dirty="0">
              <a:latin typeface="+mj-lt"/>
            </a:endParaRPr>
          </a:p>
        </p:txBody>
      </p:sp>
      <p:sp>
        <p:nvSpPr>
          <p:cNvPr id="3" name="Content Placeholder 2"/>
          <p:cNvSpPr>
            <a:spLocks noGrp="1"/>
          </p:cNvSpPr>
          <p:nvPr>
            <p:ph sz="quarter" idx="1"/>
          </p:nvPr>
        </p:nvSpPr>
        <p:spPr>
          <a:xfrm>
            <a:off x="914400" y="1905000"/>
            <a:ext cx="7772400" cy="4572000"/>
          </a:xfrm>
        </p:spPr>
        <p:txBody>
          <a:bodyPr/>
          <a:lstStyle/>
          <a:p>
            <a:pPr lvl="2"/>
            <a:r>
              <a:rPr lang="en-US" sz="2400" dirty="0"/>
              <a:t>Interested in groups of organisms that make up populations and how such populations interact with their environment</a:t>
            </a:r>
          </a:p>
          <a:p>
            <a:pPr lvl="2"/>
            <a:r>
              <a:rPr lang="en-US" sz="2400" dirty="0"/>
              <a:t>Want to know how the construction of a new road or dam, or the cutting down of forests, will affect nearby plant and animal life</a:t>
            </a:r>
          </a:p>
          <a:p>
            <a:pPr lvl="2"/>
            <a:r>
              <a:rPr lang="en-US" sz="2400" dirty="0"/>
              <a:t>Effects of pesticides or industrial wastes on organisms that live in our waterways</a:t>
            </a:r>
          </a:p>
          <a:p>
            <a:endParaRPr lang="en-US" dirty="0"/>
          </a:p>
        </p:txBody>
      </p:sp>
      <p:pic>
        <p:nvPicPr>
          <p:cNvPr id="26626" name="Picture 2" descr="http://www.energyportal.eu/images/stories/news/1546_deforestation.jpg"/>
          <p:cNvPicPr>
            <a:picLocks noChangeAspect="1" noChangeArrowheads="1"/>
          </p:cNvPicPr>
          <p:nvPr/>
        </p:nvPicPr>
        <p:blipFill>
          <a:blip r:embed="rId2"/>
          <a:srcRect/>
          <a:stretch>
            <a:fillRect/>
          </a:stretch>
        </p:blipFill>
        <p:spPr bwMode="auto">
          <a:xfrm>
            <a:off x="5410200" y="4267200"/>
            <a:ext cx="3429000" cy="2286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Autofit/>
          </a:bodyPr>
          <a:lstStyle/>
          <a:p>
            <a:pPr lvl="1" algn="ctr" rtl="0">
              <a:spcBef>
                <a:spcPct val="0"/>
              </a:spcBef>
            </a:pPr>
            <a:r>
              <a:rPr lang="en-US" sz="4400" dirty="0" smtClean="0">
                <a:latin typeface="+mj-lt"/>
              </a:rPr>
              <a:t/>
            </a:r>
            <a:br>
              <a:rPr lang="en-US" sz="4400" dirty="0" smtClean="0">
                <a:latin typeface="+mj-lt"/>
              </a:rPr>
            </a:br>
            <a:r>
              <a:rPr lang="en-US" sz="4400" dirty="0" smtClean="0">
                <a:latin typeface="+mj-lt"/>
              </a:rPr>
              <a:t/>
            </a:r>
            <a:br>
              <a:rPr lang="en-US" sz="4400" dirty="0" smtClean="0">
                <a:latin typeface="+mj-lt"/>
              </a:rPr>
            </a:br>
            <a:r>
              <a:rPr lang="en-US" sz="4400" dirty="0">
                <a:latin typeface="+mj-lt"/>
              </a:rPr>
              <a:t/>
            </a:r>
            <a:br>
              <a:rPr lang="en-US" sz="4400" dirty="0">
                <a:latin typeface="+mj-lt"/>
              </a:rPr>
            </a:br>
            <a:r>
              <a:rPr lang="en-US" sz="4400" dirty="0" smtClean="0">
                <a:latin typeface="+mj-lt"/>
              </a:rPr>
              <a:t/>
            </a:r>
            <a:br>
              <a:rPr lang="en-US" sz="4400" dirty="0" smtClean="0">
                <a:latin typeface="+mj-lt"/>
              </a:rPr>
            </a:br>
            <a:r>
              <a:rPr lang="en-US" sz="4400" dirty="0">
                <a:latin typeface="+mj-lt"/>
              </a:rPr>
              <a:t/>
            </a:r>
            <a:br>
              <a:rPr lang="en-US" sz="4400" dirty="0">
                <a:latin typeface="+mj-lt"/>
              </a:rPr>
            </a:br>
            <a:r>
              <a:rPr lang="en-US" sz="4400" dirty="0" smtClean="0">
                <a:latin typeface="+mj-lt"/>
              </a:rPr>
              <a:t>Questions </a:t>
            </a:r>
            <a:r>
              <a:rPr lang="en-US" sz="4400" dirty="0">
                <a:latin typeface="+mj-lt"/>
              </a:rPr>
              <a:t>at the Global Level</a:t>
            </a:r>
            <a:br>
              <a:rPr lang="en-US" sz="4400" dirty="0">
                <a:latin typeface="+mj-lt"/>
              </a:rPr>
            </a:br>
            <a:endParaRPr lang="en-US" sz="4400" dirty="0">
              <a:latin typeface="+mj-lt"/>
            </a:endParaRPr>
          </a:p>
        </p:txBody>
      </p:sp>
      <p:sp>
        <p:nvSpPr>
          <p:cNvPr id="3" name="Content Placeholder 2"/>
          <p:cNvSpPr>
            <a:spLocks noGrp="1"/>
          </p:cNvSpPr>
          <p:nvPr>
            <p:ph sz="quarter" idx="1"/>
          </p:nvPr>
        </p:nvSpPr>
        <p:spPr/>
        <p:txBody>
          <a:bodyPr/>
          <a:lstStyle/>
          <a:p>
            <a:pPr lvl="2"/>
            <a:r>
              <a:rPr lang="en-US" sz="2400" dirty="0"/>
              <a:t>A more worldwide view of biology</a:t>
            </a:r>
          </a:p>
          <a:p>
            <a:pPr lvl="2"/>
            <a:r>
              <a:rPr lang="en-US" sz="2400" dirty="0"/>
              <a:t>Concerned with organisms and their environment on a global scale</a:t>
            </a:r>
          </a:p>
          <a:p>
            <a:pPr lvl="2"/>
            <a:r>
              <a:rPr lang="en-US" sz="2400" dirty="0"/>
              <a:t>Try to estimate the effects on the Earth’s climate of burning coal and oil (ecologists)</a:t>
            </a:r>
          </a:p>
          <a:p>
            <a:endParaRPr lang="en-US" dirty="0"/>
          </a:p>
        </p:txBody>
      </p:sp>
      <p:pic>
        <p:nvPicPr>
          <p:cNvPr id="25602" name="Picture 2" descr="http://farm3.static.flickr.com/2075/2368610020_5a71133745.jpg"/>
          <p:cNvPicPr>
            <a:picLocks noChangeAspect="1" noChangeArrowheads="1"/>
          </p:cNvPicPr>
          <p:nvPr/>
        </p:nvPicPr>
        <p:blipFill>
          <a:blip r:embed="rId2"/>
          <a:srcRect/>
          <a:stretch>
            <a:fillRect/>
          </a:stretch>
        </p:blipFill>
        <p:spPr bwMode="auto">
          <a:xfrm>
            <a:off x="2362200" y="3505200"/>
            <a:ext cx="4762500" cy="3200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Biology: The Study of Life</a:t>
            </a:r>
          </a:p>
        </p:txBody>
      </p:sp>
      <p:sp>
        <p:nvSpPr>
          <p:cNvPr id="3" name="Content Placeholder 2"/>
          <p:cNvSpPr>
            <a:spLocks noGrp="1"/>
          </p:cNvSpPr>
          <p:nvPr>
            <p:ph sz="quarter" idx="1"/>
          </p:nvPr>
        </p:nvSpPr>
        <p:spPr/>
        <p:txBody>
          <a:bodyPr>
            <a:normAutofit/>
          </a:bodyPr>
          <a:lstStyle/>
          <a:p>
            <a:pPr lvl="1"/>
            <a:r>
              <a:rPr lang="en-US" dirty="0"/>
              <a:t>Whether studying questions at the molecular level, the global level, </a:t>
            </a:r>
            <a:r>
              <a:rPr lang="en-US"/>
              <a:t>or </a:t>
            </a:r>
            <a:r>
              <a:rPr lang="en-US" smtClean="0"/>
              <a:t>a </a:t>
            </a:r>
            <a:r>
              <a:rPr lang="en-US" dirty="0"/>
              <a:t>level in between, biologists are making important contributions</a:t>
            </a:r>
          </a:p>
          <a:p>
            <a:pPr lvl="2"/>
            <a:r>
              <a:rPr lang="en-US" dirty="0"/>
              <a:t>Yes, most biologists have been to college for many, many years</a:t>
            </a:r>
          </a:p>
          <a:p>
            <a:pPr lvl="3"/>
            <a:r>
              <a:rPr lang="en-US" dirty="0"/>
              <a:t>However, anyone can be a biologist</a:t>
            </a:r>
          </a:p>
          <a:p>
            <a:pPr lvl="4"/>
            <a:r>
              <a:rPr lang="en-US" dirty="0"/>
              <a:t>Requires hard work</a:t>
            </a:r>
          </a:p>
          <a:p>
            <a:pPr lvl="4"/>
            <a:r>
              <a:rPr lang="en-US" dirty="0"/>
              <a:t>Curiosity</a:t>
            </a:r>
          </a:p>
          <a:p>
            <a:pPr lvl="4"/>
            <a:r>
              <a:rPr lang="en-US" dirty="0"/>
              <a:t>Energy</a:t>
            </a:r>
          </a:p>
          <a:p>
            <a:pPr lvl="3"/>
            <a:r>
              <a:rPr lang="en-US" dirty="0"/>
              <a:t>Today, many amateurs, including high school and college students, continue to make important contributions to scientific research and the study of biology</a:t>
            </a:r>
          </a:p>
          <a:p>
            <a:endParaRPr lang="en-US" dirty="0"/>
          </a:p>
        </p:txBody>
      </p:sp>
      <p:pic>
        <p:nvPicPr>
          <p:cNvPr id="24578" name="Picture 2" descr="http://www.grda.com/News/JeffDayBiologist.jpg"/>
          <p:cNvPicPr>
            <a:picLocks noChangeAspect="1" noChangeArrowheads="1"/>
          </p:cNvPicPr>
          <p:nvPr/>
        </p:nvPicPr>
        <p:blipFill>
          <a:blip r:embed="rId2"/>
          <a:srcRect/>
          <a:stretch>
            <a:fillRect/>
          </a:stretch>
        </p:blipFill>
        <p:spPr bwMode="auto">
          <a:xfrm>
            <a:off x="228600" y="4572000"/>
            <a:ext cx="1677228" cy="2057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dirty="0"/>
              <a:t>Biology is filled with terms that may seem unfamiliar to you but are actually quite simple</a:t>
            </a:r>
            <a:br>
              <a:rPr lang="en-US" dirty="0"/>
            </a:br>
            <a:r>
              <a:rPr lang="en-US" dirty="0"/>
              <a:t>Many scientific terms are derived from Latin or Greek words that may be added in front of another word as a prefix or after another word as a suffix</a:t>
            </a:r>
            <a:br>
              <a:rPr lang="en-US" dirty="0"/>
            </a:br>
            <a:endParaRPr lang="en-US" dirty="0"/>
          </a:p>
        </p:txBody>
      </p:sp>
      <p:graphicFrame>
        <p:nvGraphicFramePr>
          <p:cNvPr id="5" name="Content Placeholder 4"/>
          <p:cNvGraphicFramePr>
            <a:graphicFrameLocks noGrp="1"/>
          </p:cNvGraphicFramePr>
          <p:nvPr>
            <p:ph sz="quarter" idx="1"/>
          </p:nvPr>
        </p:nvGraphicFramePr>
        <p:xfrm>
          <a:off x="228600" y="1066800"/>
          <a:ext cx="8763000" cy="6054651"/>
        </p:xfrm>
        <a:graphic>
          <a:graphicData uri="http://schemas.openxmlformats.org/drawingml/2006/table">
            <a:tbl>
              <a:tblPr firstRow="1" bandRow="1">
                <a:tableStyleId>{5C22544A-7EE6-4342-B048-85BDC9FD1C3A}</a:tableStyleId>
              </a:tblPr>
              <a:tblGrid>
                <a:gridCol w="1435319"/>
                <a:gridCol w="1485681"/>
                <a:gridCol w="1460500"/>
                <a:gridCol w="1460500"/>
                <a:gridCol w="1460500"/>
                <a:gridCol w="1460500"/>
              </a:tblGrid>
              <a:tr h="343073">
                <a:tc>
                  <a:txBody>
                    <a:bodyPr/>
                    <a:lstStyle/>
                    <a:p>
                      <a:r>
                        <a:rPr lang="en-US" dirty="0" smtClean="0"/>
                        <a:t>PREFIX</a:t>
                      </a:r>
                      <a:endParaRPr lang="en-US" dirty="0"/>
                    </a:p>
                  </a:txBody>
                  <a:tcPr/>
                </a:tc>
                <a:tc>
                  <a:txBody>
                    <a:bodyPr/>
                    <a:lstStyle/>
                    <a:p>
                      <a:r>
                        <a:rPr lang="en-US" dirty="0" smtClean="0"/>
                        <a:t>MEANING</a:t>
                      </a:r>
                      <a:endParaRPr lang="en-US" dirty="0"/>
                    </a:p>
                  </a:txBody>
                  <a:tcPr/>
                </a:tc>
                <a:tc>
                  <a:txBody>
                    <a:bodyPr/>
                    <a:lstStyle/>
                    <a:p>
                      <a:r>
                        <a:rPr lang="en-US" dirty="0" smtClean="0"/>
                        <a:t>PREFIX</a:t>
                      </a:r>
                      <a:endParaRPr lang="en-US" dirty="0"/>
                    </a:p>
                  </a:txBody>
                  <a:tcPr/>
                </a:tc>
                <a:tc>
                  <a:txBody>
                    <a:bodyPr/>
                    <a:lstStyle/>
                    <a:p>
                      <a:r>
                        <a:rPr lang="en-US" dirty="0" smtClean="0"/>
                        <a:t>MEANING</a:t>
                      </a:r>
                      <a:endParaRPr lang="en-US" dirty="0"/>
                    </a:p>
                  </a:txBody>
                  <a:tcPr/>
                </a:tc>
                <a:tc>
                  <a:txBody>
                    <a:bodyPr/>
                    <a:lstStyle/>
                    <a:p>
                      <a:r>
                        <a:rPr lang="en-US" dirty="0" smtClean="0"/>
                        <a:t>SUFFIX</a:t>
                      </a:r>
                      <a:endParaRPr lang="en-US" dirty="0"/>
                    </a:p>
                  </a:txBody>
                  <a:tcPr/>
                </a:tc>
                <a:tc>
                  <a:txBody>
                    <a:bodyPr/>
                    <a:lstStyle/>
                    <a:p>
                      <a:r>
                        <a:rPr lang="en-US" dirty="0" smtClean="0"/>
                        <a:t>MEANING</a:t>
                      </a:r>
                      <a:endParaRPr lang="en-US" dirty="0"/>
                    </a:p>
                  </a:txBody>
                  <a:tcPr/>
                </a:tc>
              </a:tr>
              <a:tr h="592155">
                <a:tc>
                  <a:txBody>
                    <a:bodyPr/>
                    <a:lstStyle/>
                    <a:p>
                      <a:r>
                        <a:rPr lang="en-US" dirty="0" smtClean="0"/>
                        <a:t>Anti-</a:t>
                      </a:r>
                      <a:endParaRPr lang="en-US" dirty="0"/>
                    </a:p>
                  </a:txBody>
                  <a:tcPr/>
                </a:tc>
                <a:tc>
                  <a:txBody>
                    <a:bodyPr/>
                    <a:lstStyle/>
                    <a:p>
                      <a:r>
                        <a:rPr lang="en-US" dirty="0" smtClean="0"/>
                        <a:t>Against</a:t>
                      </a:r>
                      <a:endParaRPr lang="en-US" dirty="0"/>
                    </a:p>
                  </a:txBody>
                  <a:tcPr/>
                </a:tc>
                <a:tc>
                  <a:txBody>
                    <a:bodyPr/>
                    <a:lstStyle/>
                    <a:p>
                      <a:r>
                        <a:rPr lang="en-US" dirty="0" smtClean="0"/>
                        <a:t>Herb-</a:t>
                      </a:r>
                      <a:endParaRPr lang="en-US" dirty="0"/>
                    </a:p>
                  </a:txBody>
                  <a:tcPr/>
                </a:tc>
                <a:tc>
                  <a:txBody>
                    <a:bodyPr/>
                    <a:lstStyle/>
                    <a:p>
                      <a:r>
                        <a:rPr lang="en-US" dirty="0" smtClean="0"/>
                        <a:t>Pertaining to plants</a:t>
                      </a:r>
                      <a:endParaRPr lang="en-US" dirty="0"/>
                    </a:p>
                  </a:txBody>
                  <a:tcPr/>
                </a:tc>
                <a:tc>
                  <a:txBody>
                    <a:bodyPr/>
                    <a:lstStyle/>
                    <a:p>
                      <a:r>
                        <a:rPr lang="en-US" dirty="0" smtClean="0"/>
                        <a:t>-cyst</a:t>
                      </a:r>
                      <a:endParaRPr lang="en-US" dirty="0"/>
                    </a:p>
                  </a:txBody>
                  <a:tcPr/>
                </a:tc>
                <a:tc>
                  <a:txBody>
                    <a:bodyPr/>
                    <a:lstStyle/>
                    <a:p>
                      <a:r>
                        <a:rPr lang="en-US" dirty="0" smtClean="0"/>
                        <a:t>Pouch</a:t>
                      </a:r>
                      <a:endParaRPr lang="en-US" dirty="0"/>
                    </a:p>
                  </a:txBody>
                  <a:tcPr/>
                </a:tc>
              </a:tr>
              <a:tr h="338373">
                <a:tc>
                  <a:txBody>
                    <a:bodyPr/>
                    <a:lstStyle/>
                    <a:p>
                      <a:r>
                        <a:rPr lang="en-US" dirty="0" err="1" smtClean="0"/>
                        <a:t>Arth</a:t>
                      </a:r>
                      <a:r>
                        <a:rPr lang="en-US" dirty="0" smtClean="0"/>
                        <a:t>-</a:t>
                      </a:r>
                      <a:endParaRPr lang="en-US" dirty="0"/>
                    </a:p>
                  </a:txBody>
                  <a:tcPr/>
                </a:tc>
                <a:tc>
                  <a:txBody>
                    <a:bodyPr/>
                    <a:lstStyle/>
                    <a:p>
                      <a:r>
                        <a:rPr lang="en-US" dirty="0" smtClean="0"/>
                        <a:t>Joint, jointed</a:t>
                      </a:r>
                      <a:endParaRPr lang="en-US" dirty="0"/>
                    </a:p>
                  </a:txBody>
                  <a:tcPr/>
                </a:tc>
                <a:tc>
                  <a:txBody>
                    <a:bodyPr/>
                    <a:lstStyle/>
                    <a:p>
                      <a:r>
                        <a:rPr lang="en-US" dirty="0" smtClean="0"/>
                        <a:t>Hetero-</a:t>
                      </a:r>
                      <a:endParaRPr lang="en-US" dirty="0"/>
                    </a:p>
                  </a:txBody>
                  <a:tcPr/>
                </a:tc>
                <a:tc>
                  <a:txBody>
                    <a:bodyPr/>
                    <a:lstStyle/>
                    <a:p>
                      <a:r>
                        <a:rPr lang="en-US" dirty="0" smtClean="0"/>
                        <a:t>Different</a:t>
                      </a:r>
                      <a:endParaRPr lang="en-US" dirty="0"/>
                    </a:p>
                  </a:txBody>
                  <a:tcPr/>
                </a:tc>
                <a:tc>
                  <a:txBody>
                    <a:bodyPr/>
                    <a:lstStyle/>
                    <a:p>
                      <a:r>
                        <a:rPr lang="en-US" dirty="0" smtClean="0"/>
                        <a:t>-</a:t>
                      </a:r>
                      <a:r>
                        <a:rPr lang="en-US" dirty="0" err="1" smtClean="0"/>
                        <a:t>derm</a:t>
                      </a:r>
                      <a:endParaRPr lang="en-US" dirty="0"/>
                    </a:p>
                  </a:txBody>
                  <a:tcPr/>
                </a:tc>
                <a:tc>
                  <a:txBody>
                    <a:bodyPr/>
                    <a:lstStyle/>
                    <a:p>
                      <a:r>
                        <a:rPr lang="en-US" dirty="0" smtClean="0"/>
                        <a:t>Skin, layer</a:t>
                      </a:r>
                      <a:endParaRPr lang="en-US" dirty="0"/>
                    </a:p>
                  </a:txBody>
                  <a:tcPr/>
                </a:tc>
              </a:tr>
              <a:tr h="343073">
                <a:tc>
                  <a:txBody>
                    <a:bodyPr/>
                    <a:lstStyle/>
                    <a:p>
                      <a:r>
                        <a:rPr lang="en-US" dirty="0" smtClean="0"/>
                        <a:t>Auto-</a:t>
                      </a:r>
                      <a:endParaRPr lang="en-US" dirty="0"/>
                    </a:p>
                  </a:txBody>
                  <a:tcPr/>
                </a:tc>
                <a:tc>
                  <a:txBody>
                    <a:bodyPr/>
                    <a:lstStyle/>
                    <a:p>
                      <a:r>
                        <a:rPr lang="en-US" dirty="0" smtClean="0"/>
                        <a:t>Self</a:t>
                      </a:r>
                      <a:endParaRPr lang="en-US" dirty="0"/>
                    </a:p>
                  </a:txBody>
                  <a:tcPr/>
                </a:tc>
                <a:tc>
                  <a:txBody>
                    <a:bodyPr/>
                    <a:lstStyle/>
                    <a:p>
                      <a:r>
                        <a:rPr lang="en-US" dirty="0" err="1" smtClean="0"/>
                        <a:t>Homeo</a:t>
                      </a:r>
                      <a:r>
                        <a:rPr lang="en-US" dirty="0" smtClean="0"/>
                        <a:t>-</a:t>
                      </a:r>
                      <a:endParaRPr lang="en-US" dirty="0"/>
                    </a:p>
                  </a:txBody>
                  <a:tcPr/>
                </a:tc>
                <a:tc>
                  <a:txBody>
                    <a:bodyPr/>
                    <a:lstStyle/>
                    <a:p>
                      <a:r>
                        <a:rPr lang="en-US" dirty="0" smtClean="0"/>
                        <a:t>Same</a:t>
                      </a:r>
                      <a:endParaRPr lang="en-US" dirty="0"/>
                    </a:p>
                  </a:txBody>
                  <a:tcPr/>
                </a:tc>
                <a:tc>
                  <a:txBody>
                    <a:bodyPr/>
                    <a:lstStyle/>
                    <a:p>
                      <a:r>
                        <a:rPr lang="en-US" dirty="0" smtClean="0"/>
                        <a:t>-gen</a:t>
                      </a:r>
                      <a:endParaRPr lang="en-US" dirty="0"/>
                    </a:p>
                  </a:txBody>
                  <a:tcPr/>
                </a:tc>
                <a:tc>
                  <a:txBody>
                    <a:bodyPr/>
                    <a:lstStyle/>
                    <a:p>
                      <a:r>
                        <a:rPr lang="en-US" dirty="0" smtClean="0"/>
                        <a:t>Producing</a:t>
                      </a:r>
                      <a:endParaRPr lang="en-US" dirty="0"/>
                    </a:p>
                  </a:txBody>
                  <a:tcPr/>
                </a:tc>
              </a:tr>
              <a:tr h="385371">
                <a:tc>
                  <a:txBody>
                    <a:bodyPr/>
                    <a:lstStyle/>
                    <a:p>
                      <a:r>
                        <a:rPr lang="en-US" dirty="0" smtClean="0"/>
                        <a:t>Bio-</a:t>
                      </a:r>
                      <a:endParaRPr lang="en-US" dirty="0"/>
                    </a:p>
                  </a:txBody>
                  <a:tcPr/>
                </a:tc>
                <a:tc>
                  <a:txBody>
                    <a:bodyPr/>
                    <a:lstStyle/>
                    <a:p>
                      <a:r>
                        <a:rPr lang="en-US" dirty="0" smtClean="0"/>
                        <a:t>Related to life</a:t>
                      </a:r>
                      <a:endParaRPr lang="en-US" dirty="0"/>
                    </a:p>
                  </a:txBody>
                  <a:tcPr/>
                </a:tc>
                <a:tc>
                  <a:txBody>
                    <a:bodyPr/>
                    <a:lstStyle/>
                    <a:p>
                      <a:r>
                        <a:rPr lang="en-US" dirty="0" smtClean="0"/>
                        <a:t>Macro-</a:t>
                      </a:r>
                      <a:endParaRPr lang="en-US" dirty="0"/>
                    </a:p>
                  </a:txBody>
                  <a:tcPr/>
                </a:tc>
                <a:tc>
                  <a:txBody>
                    <a:bodyPr/>
                    <a:lstStyle/>
                    <a:p>
                      <a:r>
                        <a:rPr lang="en-US" dirty="0" smtClean="0"/>
                        <a:t>Large</a:t>
                      </a:r>
                      <a:endParaRPr lang="en-US" dirty="0"/>
                    </a:p>
                  </a:txBody>
                  <a:tcPr/>
                </a:tc>
                <a:tc>
                  <a:txBody>
                    <a:bodyPr/>
                    <a:lstStyle/>
                    <a:p>
                      <a:r>
                        <a:rPr lang="en-US" dirty="0" smtClean="0"/>
                        <a:t>-it is</a:t>
                      </a:r>
                      <a:endParaRPr lang="en-US" dirty="0"/>
                    </a:p>
                  </a:txBody>
                  <a:tcPr/>
                </a:tc>
                <a:tc>
                  <a:txBody>
                    <a:bodyPr/>
                    <a:lstStyle/>
                    <a:p>
                      <a:r>
                        <a:rPr lang="en-US" dirty="0" smtClean="0"/>
                        <a:t>Inflammation</a:t>
                      </a:r>
                      <a:endParaRPr lang="en-US" dirty="0"/>
                    </a:p>
                  </a:txBody>
                  <a:tcPr/>
                </a:tc>
              </a:tr>
              <a:tr h="343073">
                <a:tc>
                  <a:txBody>
                    <a:bodyPr/>
                    <a:lstStyle/>
                    <a:p>
                      <a:r>
                        <a:rPr lang="en-US" dirty="0" err="1" smtClean="0"/>
                        <a:t>Chloro</a:t>
                      </a:r>
                      <a:r>
                        <a:rPr lang="en-US" dirty="0" smtClean="0"/>
                        <a:t>-</a:t>
                      </a:r>
                      <a:endParaRPr lang="en-US" dirty="0"/>
                    </a:p>
                  </a:txBody>
                  <a:tcPr/>
                </a:tc>
                <a:tc>
                  <a:txBody>
                    <a:bodyPr/>
                    <a:lstStyle/>
                    <a:p>
                      <a:r>
                        <a:rPr lang="en-US" dirty="0" smtClean="0"/>
                        <a:t>Green</a:t>
                      </a:r>
                      <a:endParaRPr lang="en-US" dirty="0"/>
                    </a:p>
                  </a:txBody>
                  <a:tcPr/>
                </a:tc>
                <a:tc>
                  <a:txBody>
                    <a:bodyPr/>
                    <a:lstStyle/>
                    <a:p>
                      <a:r>
                        <a:rPr lang="en-US" dirty="0" smtClean="0"/>
                        <a:t>Micro-</a:t>
                      </a:r>
                      <a:endParaRPr lang="en-US" dirty="0"/>
                    </a:p>
                  </a:txBody>
                  <a:tcPr/>
                </a:tc>
                <a:tc>
                  <a:txBody>
                    <a:bodyPr/>
                    <a:lstStyle/>
                    <a:p>
                      <a:r>
                        <a:rPr lang="en-US" dirty="0" smtClean="0"/>
                        <a:t>Small</a:t>
                      </a:r>
                      <a:endParaRPr lang="en-US" dirty="0"/>
                    </a:p>
                  </a:txBody>
                  <a:tcPr/>
                </a:tc>
                <a:tc>
                  <a:txBody>
                    <a:bodyPr/>
                    <a:lstStyle/>
                    <a:p>
                      <a:r>
                        <a:rPr lang="en-US" dirty="0" smtClean="0"/>
                        <a:t>-logy</a:t>
                      </a:r>
                      <a:endParaRPr lang="en-US" dirty="0"/>
                    </a:p>
                  </a:txBody>
                  <a:tcPr/>
                </a:tc>
                <a:tc>
                  <a:txBody>
                    <a:bodyPr/>
                    <a:lstStyle/>
                    <a:p>
                      <a:r>
                        <a:rPr lang="en-US" dirty="0" smtClean="0"/>
                        <a:t>Study</a:t>
                      </a:r>
                      <a:endParaRPr lang="en-US" dirty="0"/>
                    </a:p>
                  </a:txBody>
                  <a:tcPr/>
                </a:tc>
              </a:tr>
              <a:tr h="592154">
                <a:tc>
                  <a:txBody>
                    <a:bodyPr/>
                    <a:lstStyle/>
                    <a:p>
                      <a:r>
                        <a:rPr lang="en-US" dirty="0" err="1" smtClean="0"/>
                        <a:t>Cyto</a:t>
                      </a:r>
                      <a:r>
                        <a:rPr lang="en-US" dirty="0" smtClean="0"/>
                        <a:t>-</a:t>
                      </a:r>
                      <a:endParaRPr lang="en-US" dirty="0"/>
                    </a:p>
                  </a:txBody>
                  <a:tcPr/>
                </a:tc>
                <a:tc>
                  <a:txBody>
                    <a:bodyPr/>
                    <a:lstStyle/>
                    <a:p>
                      <a:r>
                        <a:rPr lang="en-US" dirty="0" smtClean="0"/>
                        <a:t>Cell</a:t>
                      </a:r>
                      <a:endParaRPr lang="en-US" dirty="0"/>
                    </a:p>
                  </a:txBody>
                  <a:tcPr/>
                </a:tc>
                <a:tc>
                  <a:txBody>
                    <a:bodyPr/>
                    <a:lstStyle/>
                    <a:p>
                      <a:r>
                        <a:rPr lang="en-US" dirty="0" smtClean="0"/>
                        <a:t>Multi-</a:t>
                      </a:r>
                      <a:endParaRPr lang="en-US" dirty="0"/>
                    </a:p>
                  </a:txBody>
                  <a:tcPr/>
                </a:tc>
                <a:tc>
                  <a:txBody>
                    <a:bodyPr/>
                    <a:lstStyle/>
                    <a:p>
                      <a:r>
                        <a:rPr lang="en-US" dirty="0" smtClean="0"/>
                        <a:t>Consisting of many cells</a:t>
                      </a:r>
                      <a:endParaRPr lang="en-US" dirty="0"/>
                    </a:p>
                  </a:txBody>
                  <a:tcPr/>
                </a:tc>
                <a:tc>
                  <a:txBody>
                    <a:bodyPr/>
                    <a:lstStyle/>
                    <a:p>
                      <a:r>
                        <a:rPr lang="en-US" dirty="0" smtClean="0"/>
                        <a:t>-meter</a:t>
                      </a:r>
                      <a:endParaRPr lang="en-US" dirty="0"/>
                    </a:p>
                  </a:txBody>
                  <a:tcPr/>
                </a:tc>
                <a:tc>
                  <a:txBody>
                    <a:bodyPr/>
                    <a:lstStyle/>
                    <a:p>
                      <a:r>
                        <a:rPr lang="en-US" dirty="0" smtClean="0"/>
                        <a:t>Measurement</a:t>
                      </a:r>
                      <a:endParaRPr lang="en-US" dirty="0"/>
                    </a:p>
                  </a:txBody>
                  <a:tcPr/>
                </a:tc>
              </a:tr>
              <a:tr h="592154">
                <a:tc>
                  <a:txBody>
                    <a:bodyPr/>
                    <a:lstStyle/>
                    <a:p>
                      <a:r>
                        <a:rPr lang="en-US" dirty="0" smtClean="0"/>
                        <a:t>Di-</a:t>
                      </a:r>
                      <a:endParaRPr lang="en-US" dirty="0"/>
                    </a:p>
                  </a:txBody>
                  <a:tcPr/>
                </a:tc>
                <a:tc>
                  <a:txBody>
                    <a:bodyPr/>
                    <a:lstStyle/>
                    <a:p>
                      <a:r>
                        <a:rPr lang="en-US" dirty="0" smtClean="0"/>
                        <a:t>Double</a:t>
                      </a:r>
                      <a:endParaRPr lang="en-US" dirty="0"/>
                    </a:p>
                  </a:txBody>
                  <a:tcPr/>
                </a:tc>
                <a:tc>
                  <a:txBody>
                    <a:bodyPr/>
                    <a:lstStyle/>
                    <a:p>
                      <a:r>
                        <a:rPr lang="en-US" dirty="0" err="1" smtClean="0"/>
                        <a:t>Osteo</a:t>
                      </a:r>
                      <a:r>
                        <a:rPr lang="en-US" dirty="0" smtClean="0"/>
                        <a:t>-</a:t>
                      </a:r>
                      <a:endParaRPr lang="en-US" dirty="0"/>
                    </a:p>
                  </a:txBody>
                  <a:tcPr/>
                </a:tc>
                <a:tc>
                  <a:txBody>
                    <a:bodyPr/>
                    <a:lstStyle/>
                    <a:p>
                      <a:r>
                        <a:rPr lang="en-US" dirty="0" smtClean="0"/>
                        <a:t>Bone</a:t>
                      </a:r>
                      <a:endParaRPr lang="en-US" dirty="0"/>
                    </a:p>
                  </a:txBody>
                  <a:tcPr/>
                </a:tc>
                <a:tc>
                  <a:txBody>
                    <a:bodyPr/>
                    <a:lstStyle/>
                    <a:p>
                      <a:r>
                        <a:rPr lang="en-US" dirty="0" smtClean="0"/>
                        <a:t>-</a:t>
                      </a:r>
                      <a:r>
                        <a:rPr lang="en-US" dirty="0" err="1" smtClean="0"/>
                        <a:t>osis</a:t>
                      </a:r>
                      <a:endParaRPr lang="en-US" dirty="0"/>
                    </a:p>
                  </a:txBody>
                  <a:tcPr/>
                </a:tc>
                <a:tc>
                  <a:txBody>
                    <a:bodyPr/>
                    <a:lstStyle/>
                    <a:p>
                      <a:r>
                        <a:rPr lang="en-US" dirty="0" smtClean="0"/>
                        <a:t>Condition, disease</a:t>
                      </a:r>
                      <a:endParaRPr lang="en-US" dirty="0"/>
                    </a:p>
                  </a:txBody>
                  <a:tcPr/>
                </a:tc>
              </a:tr>
              <a:tr h="592154">
                <a:tc>
                  <a:txBody>
                    <a:bodyPr/>
                    <a:lstStyle/>
                    <a:p>
                      <a:r>
                        <a:rPr lang="en-US" dirty="0" err="1" smtClean="0"/>
                        <a:t>Epi</a:t>
                      </a:r>
                      <a:r>
                        <a:rPr lang="en-US" dirty="0" smtClean="0"/>
                        <a:t>-</a:t>
                      </a:r>
                      <a:endParaRPr lang="en-US" dirty="0"/>
                    </a:p>
                  </a:txBody>
                  <a:tcPr/>
                </a:tc>
                <a:tc>
                  <a:txBody>
                    <a:bodyPr/>
                    <a:lstStyle/>
                    <a:p>
                      <a:r>
                        <a:rPr lang="en-US" dirty="0" smtClean="0"/>
                        <a:t>Above</a:t>
                      </a:r>
                      <a:endParaRPr lang="en-US" dirty="0"/>
                    </a:p>
                  </a:txBody>
                  <a:tcPr/>
                </a:tc>
                <a:tc>
                  <a:txBody>
                    <a:bodyPr/>
                    <a:lstStyle/>
                    <a:p>
                      <a:r>
                        <a:rPr lang="en-US" dirty="0" smtClean="0"/>
                        <a:t>Photo-</a:t>
                      </a:r>
                      <a:endParaRPr lang="en-US" dirty="0"/>
                    </a:p>
                  </a:txBody>
                  <a:tcPr/>
                </a:tc>
                <a:tc>
                  <a:txBody>
                    <a:bodyPr/>
                    <a:lstStyle/>
                    <a:p>
                      <a:r>
                        <a:rPr lang="en-US" dirty="0" smtClean="0"/>
                        <a:t>Pertaining to light</a:t>
                      </a:r>
                      <a:endParaRPr lang="en-US" dirty="0"/>
                    </a:p>
                  </a:txBody>
                  <a:tcPr/>
                </a:tc>
                <a:tc>
                  <a:txBody>
                    <a:bodyPr/>
                    <a:lstStyle/>
                    <a:p>
                      <a:r>
                        <a:rPr lang="en-US" dirty="0" smtClean="0"/>
                        <a:t>-phase</a:t>
                      </a:r>
                      <a:endParaRPr lang="en-US" dirty="0"/>
                    </a:p>
                  </a:txBody>
                  <a:tcPr/>
                </a:tc>
                <a:tc>
                  <a:txBody>
                    <a:bodyPr/>
                    <a:lstStyle/>
                    <a:p>
                      <a:r>
                        <a:rPr lang="en-US" dirty="0" smtClean="0"/>
                        <a:t>Stage</a:t>
                      </a:r>
                      <a:endParaRPr lang="en-US" dirty="0"/>
                    </a:p>
                  </a:txBody>
                  <a:tcPr/>
                </a:tc>
              </a:tr>
              <a:tr h="592154">
                <a:tc>
                  <a:txBody>
                    <a:bodyPr/>
                    <a:lstStyle/>
                    <a:p>
                      <a:r>
                        <a:rPr lang="en-US" dirty="0" err="1" smtClean="0"/>
                        <a:t>Exo</a:t>
                      </a:r>
                      <a:r>
                        <a:rPr lang="en-US" dirty="0" smtClean="0"/>
                        <a:t>-</a:t>
                      </a:r>
                      <a:endParaRPr lang="en-US" dirty="0"/>
                    </a:p>
                  </a:txBody>
                  <a:tcPr/>
                </a:tc>
                <a:tc>
                  <a:txBody>
                    <a:bodyPr/>
                    <a:lstStyle/>
                    <a:p>
                      <a:r>
                        <a:rPr lang="en-US" dirty="0" smtClean="0"/>
                        <a:t>Outer, external</a:t>
                      </a:r>
                      <a:endParaRPr lang="en-US" dirty="0"/>
                    </a:p>
                  </a:txBody>
                  <a:tcPr/>
                </a:tc>
                <a:tc>
                  <a:txBody>
                    <a:bodyPr/>
                    <a:lstStyle/>
                    <a:p>
                      <a:r>
                        <a:rPr lang="en-US" dirty="0" err="1" smtClean="0"/>
                        <a:t>Plasm</a:t>
                      </a:r>
                      <a:r>
                        <a:rPr lang="en-US" dirty="0" smtClean="0"/>
                        <a:t>-</a:t>
                      </a:r>
                      <a:endParaRPr lang="en-US" dirty="0"/>
                    </a:p>
                  </a:txBody>
                  <a:tcPr/>
                </a:tc>
                <a:tc>
                  <a:txBody>
                    <a:bodyPr/>
                    <a:lstStyle/>
                    <a:p>
                      <a:r>
                        <a:rPr lang="en-US" dirty="0" smtClean="0"/>
                        <a:t>Forming substance</a:t>
                      </a:r>
                      <a:endParaRPr lang="en-US" dirty="0"/>
                    </a:p>
                  </a:txBody>
                  <a:tcPr/>
                </a:tc>
                <a:tc>
                  <a:txBody>
                    <a:bodyPr/>
                    <a:lstStyle/>
                    <a:p>
                      <a:r>
                        <a:rPr lang="en-US" dirty="0" smtClean="0"/>
                        <a:t>-phage</a:t>
                      </a:r>
                      <a:endParaRPr lang="en-US" dirty="0"/>
                    </a:p>
                  </a:txBody>
                  <a:tcPr/>
                </a:tc>
                <a:tc>
                  <a:txBody>
                    <a:bodyPr/>
                    <a:lstStyle/>
                    <a:p>
                      <a:r>
                        <a:rPr lang="en-US" dirty="0" smtClean="0"/>
                        <a:t>Eater</a:t>
                      </a:r>
                      <a:endParaRPr lang="en-US" dirty="0"/>
                    </a:p>
                  </a:txBody>
                  <a:tcPr/>
                </a:tc>
              </a:tr>
              <a:tr h="343073">
                <a:tc>
                  <a:txBody>
                    <a:bodyPr/>
                    <a:lstStyle/>
                    <a:p>
                      <a:r>
                        <a:rPr lang="en-US" dirty="0" smtClean="0"/>
                        <a:t>Gastro-</a:t>
                      </a:r>
                      <a:endParaRPr lang="en-US" dirty="0"/>
                    </a:p>
                  </a:txBody>
                  <a:tcPr/>
                </a:tc>
                <a:tc>
                  <a:txBody>
                    <a:bodyPr/>
                    <a:lstStyle/>
                    <a:p>
                      <a:r>
                        <a:rPr lang="en-US" dirty="0" smtClean="0"/>
                        <a:t>Stomach</a:t>
                      </a:r>
                      <a:endParaRPr lang="en-US" dirty="0"/>
                    </a:p>
                  </a:txBody>
                  <a:tcPr/>
                </a:tc>
                <a:tc>
                  <a:txBody>
                    <a:bodyPr/>
                    <a:lstStyle/>
                    <a:p>
                      <a:r>
                        <a:rPr lang="en-US" dirty="0" smtClean="0"/>
                        <a:t>Proto-</a:t>
                      </a:r>
                      <a:endParaRPr lang="en-US" dirty="0"/>
                    </a:p>
                  </a:txBody>
                  <a:tcPr/>
                </a:tc>
                <a:tc>
                  <a:txBody>
                    <a:bodyPr/>
                    <a:lstStyle/>
                    <a:p>
                      <a:r>
                        <a:rPr lang="en-US" dirty="0" smtClean="0"/>
                        <a:t>First</a:t>
                      </a:r>
                      <a:endParaRPr lang="en-US" dirty="0"/>
                    </a:p>
                  </a:txBody>
                  <a:tcPr/>
                </a:tc>
                <a:tc>
                  <a:txBody>
                    <a:bodyPr/>
                    <a:lstStyle/>
                    <a:p>
                      <a:r>
                        <a:rPr lang="en-US" dirty="0" smtClean="0"/>
                        <a:t>-pod</a:t>
                      </a:r>
                      <a:endParaRPr lang="en-US" dirty="0"/>
                    </a:p>
                  </a:txBody>
                  <a:tcPr/>
                </a:tc>
                <a:tc>
                  <a:txBody>
                    <a:bodyPr/>
                    <a:lstStyle/>
                    <a:p>
                      <a:r>
                        <a:rPr lang="en-US" dirty="0" smtClean="0"/>
                        <a:t>Foot</a:t>
                      </a:r>
                      <a:endParaRPr lang="en-US" dirty="0"/>
                    </a:p>
                  </a:txBody>
                  <a:tcPr/>
                </a:tc>
              </a:tr>
              <a:tr h="592154">
                <a:tc>
                  <a:txBody>
                    <a:bodyPr/>
                    <a:lstStyle/>
                    <a:p>
                      <a:r>
                        <a:rPr lang="en-US" dirty="0" err="1" smtClean="0"/>
                        <a:t>Hemo</a:t>
                      </a:r>
                      <a:r>
                        <a:rPr lang="en-US" dirty="0" smtClean="0"/>
                        <a:t>-</a:t>
                      </a:r>
                      <a:endParaRPr lang="en-US" dirty="0"/>
                    </a:p>
                  </a:txBody>
                  <a:tcPr/>
                </a:tc>
                <a:tc>
                  <a:txBody>
                    <a:bodyPr/>
                    <a:lstStyle/>
                    <a:p>
                      <a:r>
                        <a:rPr lang="en-US" dirty="0" smtClean="0"/>
                        <a:t>Blood</a:t>
                      </a:r>
                      <a:endParaRPr lang="en-US" dirty="0"/>
                    </a:p>
                  </a:txBody>
                  <a:tcPr/>
                </a:tc>
                <a:tc>
                  <a:txBody>
                    <a:bodyPr/>
                    <a:lstStyle/>
                    <a:p>
                      <a:r>
                        <a:rPr lang="en-US" dirty="0" err="1" smtClean="0"/>
                        <a:t>Syn</a:t>
                      </a:r>
                      <a:r>
                        <a:rPr lang="en-US" dirty="0" smtClean="0"/>
                        <a:t>-</a:t>
                      </a:r>
                      <a:endParaRPr lang="en-US" dirty="0"/>
                    </a:p>
                  </a:txBody>
                  <a:tcPr/>
                </a:tc>
                <a:tc>
                  <a:txBody>
                    <a:bodyPr/>
                    <a:lstStyle/>
                    <a:p>
                      <a:r>
                        <a:rPr lang="en-US" dirty="0" smtClean="0"/>
                        <a:t>Together</a:t>
                      </a:r>
                      <a:endParaRPr lang="en-US" dirty="0"/>
                    </a:p>
                  </a:txBody>
                  <a:tcPr/>
                </a:tc>
                <a:tc>
                  <a:txBody>
                    <a:bodyPr/>
                    <a:lstStyle/>
                    <a:p>
                      <a:r>
                        <a:rPr lang="en-US" dirty="0" smtClean="0"/>
                        <a:t>-stasis</a:t>
                      </a:r>
                      <a:endParaRPr lang="en-US" dirty="0"/>
                    </a:p>
                  </a:txBody>
                  <a:tcPr/>
                </a:tc>
                <a:tc>
                  <a:txBody>
                    <a:bodyPr/>
                    <a:lstStyle/>
                    <a:p>
                      <a:r>
                        <a:rPr lang="en-US" dirty="0" smtClean="0"/>
                        <a:t>Stationary condition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Autofit/>
          </a:bodyPr>
          <a:lstStyle/>
          <a:p>
            <a:r>
              <a:rPr lang="en-US" sz="2400" dirty="0" smtClean="0"/>
              <a:t/>
            </a:r>
            <a:br>
              <a:rPr lang="en-US" sz="2400" dirty="0" smtClean="0"/>
            </a:br>
            <a:r>
              <a:rPr lang="en-US" sz="2400" dirty="0" smtClean="0"/>
              <a:t>Board Work IV</a:t>
            </a:r>
            <a:br>
              <a:rPr lang="en-US" sz="2400" dirty="0" smtClean="0"/>
            </a:br>
            <a:r>
              <a:rPr lang="en-US" sz="2400" dirty="0" smtClean="0"/>
              <a:t>Use the prefix/suffix chart to determine what the following words mean:</a:t>
            </a:r>
            <a:br>
              <a:rPr lang="en-US" sz="2400" dirty="0" smtClean="0"/>
            </a:br>
            <a:endParaRPr lang="en-US" sz="2400" dirty="0"/>
          </a:p>
        </p:txBody>
      </p:sp>
      <p:sp>
        <p:nvSpPr>
          <p:cNvPr id="3" name="Content Placeholder 2"/>
          <p:cNvSpPr>
            <a:spLocks noGrp="1"/>
          </p:cNvSpPr>
          <p:nvPr>
            <p:ph sz="quarter" idx="1"/>
          </p:nvPr>
        </p:nvSpPr>
        <p:spPr/>
        <p:txBody>
          <a:bodyPr>
            <a:normAutofit lnSpcReduction="10000"/>
          </a:bodyPr>
          <a:lstStyle/>
          <a:p>
            <a:pPr marL="514350" lvl="0" indent="-514350">
              <a:buFont typeface="+mj-lt"/>
              <a:buAutoNum type="arabicPeriod"/>
            </a:pPr>
            <a:r>
              <a:rPr lang="en-US" dirty="0" smtClean="0"/>
              <a:t>Cytology</a:t>
            </a:r>
            <a:r>
              <a:rPr lang="en-US" dirty="0"/>
              <a:t>	</a:t>
            </a:r>
            <a:r>
              <a:rPr lang="en-US" dirty="0" smtClean="0"/>
              <a:t>		11.    Antigen</a:t>
            </a:r>
            <a:endParaRPr lang="en-US" dirty="0"/>
          </a:p>
          <a:p>
            <a:pPr marL="514350" lvl="0" indent="-514350">
              <a:buFont typeface="+mj-lt"/>
              <a:buAutoNum type="arabicPeriod"/>
            </a:pPr>
            <a:r>
              <a:rPr lang="en-US" dirty="0"/>
              <a:t>Arthritis		</a:t>
            </a:r>
            <a:r>
              <a:rPr lang="en-US" dirty="0" smtClean="0"/>
              <a:t>	12.    Biology</a:t>
            </a:r>
            <a:endParaRPr lang="en-US" dirty="0"/>
          </a:p>
          <a:p>
            <a:pPr marL="514350" lvl="0" indent="-514350">
              <a:buFont typeface="+mj-lt"/>
              <a:buAutoNum type="arabicPeriod"/>
            </a:pPr>
            <a:r>
              <a:rPr lang="en-US" dirty="0" err="1"/>
              <a:t>Dipod</a:t>
            </a:r>
            <a:r>
              <a:rPr lang="en-US" dirty="0"/>
              <a:t>			</a:t>
            </a:r>
            <a:r>
              <a:rPr lang="en-US" dirty="0" smtClean="0"/>
              <a:t>13.    </a:t>
            </a:r>
            <a:r>
              <a:rPr lang="en-US" dirty="0" err="1" smtClean="0"/>
              <a:t>Cytogen</a:t>
            </a:r>
            <a:endParaRPr lang="en-US" dirty="0"/>
          </a:p>
          <a:p>
            <a:pPr marL="514350" lvl="0" indent="-514350">
              <a:buFont typeface="+mj-lt"/>
              <a:buAutoNum type="arabicPeriod"/>
            </a:pPr>
            <a:r>
              <a:rPr lang="en-US" dirty="0" smtClean="0"/>
              <a:t>Macrophage		14.    </a:t>
            </a:r>
            <a:r>
              <a:rPr lang="en-US" dirty="0" err="1" smtClean="0"/>
              <a:t>Epiderm</a:t>
            </a:r>
            <a:endParaRPr lang="en-US" dirty="0"/>
          </a:p>
          <a:p>
            <a:pPr marL="514350" lvl="0" indent="-514350">
              <a:buFont typeface="+mj-lt"/>
              <a:buAutoNum type="arabicPeriod"/>
            </a:pPr>
            <a:r>
              <a:rPr lang="en-US" dirty="0" smtClean="0"/>
              <a:t>Microphage		15.    </a:t>
            </a:r>
            <a:r>
              <a:rPr lang="en-US" dirty="0" err="1" smtClean="0"/>
              <a:t>Exocyst</a:t>
            </a:r>
            <a:endParaRPr lang="en-US" dirty="0"/>
          </a:p>
          <a:p>
            <a:pPr marL="514350" lvl="0" indent="-514350">
              <a:buFont typeface="+mj-lt"/>
              <a:buAutoNum type="arabicPeriod"/>
            </a:pPr>
            <a:r>
              <a:rPr lang="en-US" dirty="0" smtClean="0"/>
              <a:t>Gastropod	</a:t>
            </a:r>
            <a:r>
              <a:rPr lang="en-US" smtClean="0"/>
              <a:t>		16</a:t>
            </a:r>
            <a:r>
              <a:rPr lang="en-US" dirty="0" smtClean="0"/>
              <a:t>.    Gastritis</a:t>
            </a:r>
            <a:endParaRPr lang="en-US" dirty="0"/>
          </a:p>
          <a:p>
            <a:pPr marL="514350" lvl="0" indent="-514350">
              <a:buFont typeface="+mj-lt"/>
              <a:buAutoNum type="arabicPeriod"/>
            </a:pPr>
            <a:r>
              <a:rPr lang="en-US" dirty="0" smtClean="0"/>
              <a:t>Homeostasis		17.    </a:t>
            </a:r>
            <a:r>
              <a:rPr lang="en-US" dirty="0" err="1" smtClean="0"/>
              <a:t>hemocyst</a:t>
            </a:r>
            <a:endParaRPr lang="en-US" dirty="0"/>
          </a:p>
          <a:p>
            <a:pPr marL="514350" lvl="0" indent="-514350">
              <a:buFont typeface="+mj-lt"/>
              <a:buAutoNum type="arabicPeriod"/>
            </a:pPr>
            <a:r>
              <a:rPr lang="en-US" dirty="0" smtClean="0"/>
              <a:t>Osteoarthritis		18.    </a:t>
            </a:r>
            <a:r>
              <a:rPr lang="en-US" dirty="0" err="1" smtClean="0"/>
              <a:t>Synpod</a:t>
            </a:r>
            <a:endParaRPr lang="en-US" dirty="0"/>
          </a:p>
          <a:p>
            <a:pPr marL="514350" lvl="0" indent="-514350">
              <a:buFont typeface="+mj-lt"/>
              <a:buAutoNum type="arabicPeriod"/>
            </a:pPr>
            <a:r>
              <a:rPr lang="en-US" dirty="0" err="1" smtClean="0"/>
              <a:t>Heteroderm</a:t>
            </a:r>
            <a:r>
              <a:rPr lang="en-US" dirty="0" smtClean="0"/>
              <a:t>		19.    </a:t>
            </a:r>
            <a:r>
              <a:rPr lang="en-US" dirty="0" err="1" smtClean="0"/>
              <a:t>Heteroderm</a:t>
            </a:r>
            <a:endParaRPr lang="en-US" dirty="0"/>
          </a:p>
          <a:p>
            <a:pPr marL="514350" lvl="0" indent="-514350">
              <a:buFont typeface="+mj-lt"/>
              <a:buAutoNum type="arabicPeriod"/>
            </a:pPr>
            <a:r>
              <a:rPr lang="en-US" dirty="0" err="1" smtClean="0"/>
              <a:t>Multipod</a:t>
            </a:r>
            <a:r>
              <a:rPr lang="en-US" dirty="0" smtClean="0"/>
              <a:t>			20.    </a:t>
            </a:r>
            <a:r>
              <a:rPr lang="en-US" dirty="0" err="1" smtClean="0"/>
              <a:t>Microsis</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Biology: The Study of Life</a:t>
            </a:r>
          </a:p>
        </p:txBody>
      </p:sp>
      <p:sp>
        <p:nvSpPr>
          <p:cNvPr id="3" name="Content Placeholder 2"/>
          <p:cNvSpPr>
            <a:spLocks noGrp="1"/>
          </p:cNvSpPr>
          <p:nvPr>
            <p:ph sz="quarter" idx="1"/>
          </p:nvPr>
        </p:nvSpPr>
        <p:spPr/>
        <p:txBody>
          <a:bodyPr/>
          <a:lstStyle/>
          <a:p>
            <a:pPr lvl="0"/>
            <a:r>
              <a:rPr lang="en-US" dirty="0"/>
              <a:t>Biology means the study of life.</a:t>
            </a:r>
          </a:p>
          <a:p>
            <a:pPr lvl="1"/>
            <a:r>
              <a:rPr lang="en-US" dirty="0"/>
              <a:t>Prefix bio- means life</a:t>
            </a:r>
          </a:p>
          <a:p>
            <a:pPr lvl="1"/>
            <a:r>
              <a:rPr lang="en-US" dirty="0"/>
              <a:t>Suffix –logy means study</a:t>
            </a:r>
          </a:p>
          <a:p>
            <a:endParaRPr lang="en-US" dirty="0"/>
          </a:p>
        </p:txBody>
      </p:sp>
      <p:pic>
        <p:nvPicPr>
          <p:cNvPr id="35842" name="Picture 2" descr="http://www.le.ac.uk/bl/background2.jpg"/>
          <p:cNvPicPr>
            <a:picLocks noChangeAspect="1" noChangeArrowheads="1"/>
          </p:cNvPicPr>
          <p:nvPr/>
        </p:nvPicPr>
        <p:blipFill>
          <a:blip r:embed="rId2"/>
          <a:srcRect/>
          <a:stretch>
            <a:fillRect/>
          </a:stretch>
        </p:blipFill>
        <p:spPr bwMode="auto">
          <a:xfrm>
            <a:off x="1981200" y="2724150"/>
            <a:ext cx="5257800" cy="39433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The Study of Life</a:t>
            </a:r>
            <a:endParaRPr lang="en-US" dirty="0"/>
          </a:p>
        </p:txBody>
      </p:sp>
      <p:sp>
        <p:nvSpPr>
          <p:cNvPr id="3" name="Content Placeholder 2"/>
          <p:cNvSpPr>
            <a:spLocks noGrp="1"/>
          </p:cNvSpPr>
          <p:nvPr>
            <p:ph sz="quarter" idx="1"/>
          </p:nvPr>
        </p:nvSpPr>
        <p:spPr/>
        <p:txBody>
          <a:bodyPr/>
          <a:lstStyle/>
          <a:p>
            <a:pPr lvl="0"/>
            <a:r>
              <a:rPr lang="en-US" dirty="0"/>
              <a:t>Biology is the science that seeks to</a:t>
            </a:r>
          </a:p>
          <a:p>
            <a:pPr lvl="1"/>
            <a:r>
              <a:rPr lang="en-US" dirty="0"/>
              <a:t>Understand</a:t>
            </a:r>
          </a:p>
          <a:p>
            <a:pPr lvl="1"/>
            <a:r>
              <a:rPr lang="en-US" dirty="0"/>
              <a:t>Explain</a:t>
            </a:r>
          </a:p>
          <a:p>
            <a:pPr lvl="1"/>
            <a:r>
              <a:rPr lang="en-US" dirty="0"/>
              <a:t>Control the living world</a:t>
            </a:r>
          </a:p>
          <a:p>
            <a:endParaRPr lang="en-US" dirty="0"/>
          </a:p>
        </p:txBody>
      </p:sp>
      <p:pic>
        <p:nvPicPr>
          <p:cNvPr id="34818" name="Picture 2" descr="http://fwcb.cfans.umn.edu/personnel/faculty/images/Marine%20Biology.jpg"/>
          <p:cNvPicPr>
            <a:picLocks noChangeAspect="1" noChangeArrowheads="1"/>
          </p:cNvPicPr>
          <p:nvPr/>
        </p:nvPicPr>
        <p:blipFill>
          <a:blip r:embed="rId2"/>
          <a:srcRect/>
          <a:stretch>
            <a:fillRect/>
          </a:stretch>
        </p:blipFill>
        <p:spPr bwMode="auto">
          <a:xfrm>
            <a:off x="2362200" y="3352800"/>
            <a:ext cx="4730750" cy="32653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The Study of Life</a:t>
            </a:r>
            <a:endParaRPr lang="en-US" dirty="0"/>
          </a:p>
        </p:txBody>
      </p:sp>
      <p:sp>
        <p:nvSpPr>
          <p:cNvPr id="3" name="Content Placeholder 2"/>
          <p:cNvSpPr>
            <a:spLocks noGrp="1"/>
          </p:cNvSpPr>
          <p:nvPr>
            <p:ph sz="quarter" idx="1"/>
          </p:nvPr>
        </p:nvSpPr>
        <p:spPr/>
        <p:txBody>
          <a:bodyPr/>
          <a:lstStyle/>
          <a:p>
            <a:pPr lvl="0"/>
            <a:r>
              <a:rPr lang="en-US" dirty="0"/>
              <a:t>Biology, like any other science,</a:t>
            </a:r>
          </a:p>
          <a:p>
            <a:pPr lvl="1"/>
            <a:r>
              <a:rPr lang="en-US" dirty="0"/>
              <a:t>Advances by observing the world</a:t>
            </a:r>
          </a:p>
          <a:p>
            <a:pPr lvl="1"/>
            <a:r>
              <a:rPr lang="en-US" dirty="0"/>
              <a:t>Asking questions</a:t>
            </a:r>
          </a:p>
          <a:p>
            <a:pPr lvl="1"/>
            <a:r>
              <a:rPr lang="en-US" dirty="0"/>
              <a:t>Forming hypotheses that can be tested by experimentation</a:t>
            </a:r>
          </a:p>
          <a:p>
            <a:endParaRPr lang="en-US" dirty="0"/>
          </a:p>
        </p:txBody>
      </p:sp>
      <p:pic>
        <p:nvPicPr>
          <p:cNvPr id="33794" name="Picture 2" descr="http://www.fisk.edu/images%5Cbiology%5Cmain1.jpg"/>
          <p:cNvPicPr>
            <a:picLocks noChangeAspect="1" noChangeArrowheads="1"/>
          </p:cNvPicPr>
          <p:nvPr/>
        </p:nvPicPr>
        <p:blipFill>
          <a:blip r:embed="rId2"/>
          <a:srcRect/>
          <a:stretch>
            <a:fillRect/>
          </a:stretch>
        </p:blipFill>
        <p:spPr bwMode="auto">
          <a:xfrm>
            <a:off x="2438400" y="3288234"/>
            <a:ext cx="4762500" cy="341736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 The Study of Life</a:t>
            </a:r>
            <a:endParaRPr lang="en-US" dirty="0"/>
          </a:p>
        </p:txBody>
      </p:sp>
      <p:sp>
        <p:nvSpPr>
          <p:cNvPr id="3" name="Content Placeholder 2"/>
          <p:cNvSpPr>
            <a:spLocks noGrp="1"/>
          </p:cNvSpPr>
          <p:nvPr>
            <p:ph sz="quarter" idx="1"/>
          </p:nvPr>
        </p:nvSpPr>
        <p:spPr/>
        <p:txBody>
          <a:bodyPr/>
          <a:lstStyle/>
          <a:p>
            <a:pPr lvl="0"/>
            <a:r>
              <a:rPr lang="en-US" dirty="0"/>
              <a:t>A biologist is anyone who uses the scientific method to study living things</a:t>
            </a:r>
          </a:p>
          <a:p>
            <a:endParaRPr lang="en-US" dirty="0"/>
          </a:p>
        </p:txBody>
      </p:sp>
      <p:pic>
        <p:nvPicPr>
          <p:cNvPr id="32770" name="Picture 2" descr="http://www.kidsbiology.com/images/biologist-2.jpg"/>
          <p:cNvPicPr>
            <a:picLocks noChangeAspect="1" noChangeArrowheads="1"/>
          </p:cNvPicPr>
          <p:nvPr/>
        </p:nvPicPr>
        <p:blipFill>
          <a:blip r:embed="rId2"/>
          <a:srcRect/>
          <a:stretch>
            <a:fillRect/>
          </a:stretch>
        </p:blipFill>
        <p:spPr bwMode="auto">
          <a:xfrm>
            <a:off x="762000" y="2514600"/>
            <a:ext cx="1905000" cy="1905000"/>
          </a:xfrm>
          <a:prstGeom prst="rect">
            <a:avLst/>
          </a:prstGeom>
          <a:noFill/>
        </p:spPr>
      </p:pic>
      <p:pic>
        <p:nvPicPr>
          <p:cNvPr id="32772" name="Picture 4" descr="http://www.informationliberation.com/files/090507biologist.jpg"/>
          <p:cNvPicPr>
            <a:picLocks noChangeAspect="1" noChangeArrowheads="1"/>
          </p:cNvPicPr>
          <p:nvPr/>
        </p:nvPicPr>
        <p:blipFill>
          <a:blip r:embed="rId3"/>
          <a:srcRect/>
          <a:stretch>
            <a:fillRect/>
          </a:stretch>
        </p:blipFill>
        <p:spPr bwMode="auto">
          <a:xfrm>
            <a:off x="4724400" y="1981200"/>
            <a:ext cx="4000500" cy="2667000"/>
          </a:xfrm>
          <a:prstGeom prst="rect">
            <a:avLst/>
          </a:prstGeom>
          <a:noFill/>
        </p:spPr>
      </p:pic>
      <p:pic>
        <p:nvPicPr>
          <p:cNvPr id="32774" name="Picture 6" descr="http://www.biologyreference.com/images/biol_03_img0274.jpg"/>
          <p:cNvPicPr>
            <a:picLocks noChangeAspect="1" noChangeArrowheads="1"/>
          </p:cNvPicPr>
          <p:nvPr/>
        </p:nvPicPr>
        <p:blipFill>
          <a:blip r:embed="rId4"/>
          <a:srcRect/>
          <a:stretch>
            <a:fillRect/>
          </a:stretch>
        </p:blipFill>
        <p:spPr bwMode="auto">
          <a:xfrm>
            <a:off x="2057400" y="3886200"/>
            <a:ext cx="3314700" cy="27622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Branches of Biology</a:t>
            </a:r>
            <a:br>
              <a:rPr lang="en-US" dirty="0"/>
            </a:br>
            <a:endParaRPr lang="en-US" dirty="0"/>
          </a:p>
        </p:txBody>
      </p:sp>
      <p:sp>
        <p:nvSpPr>
          <p:cNvPr id="3" name="Content Placeholder 2"/>
          <p:cNvSpPr>
            <a:spLocks noGrp="1"/>
          </p:cNvSpPr>
          <p:nvPr>
            <p:ph sz="quarter" idx="1"/>
          </p:nvPr>
        </p:nvSpPr>
        <p:spPr/>
        <p:txBody>
          <a:bodyPr/>
          <a:lstStyle/>
          <a:p>
            <a:pPr lvl="1"/>
            <a:r>
              <a:rPr lang="en-US" dirty="0"/>
              <a:t>The broad field of biology contains many branches, or subdivisions</a:t>
            </a:r>
          </a:p>
          <a:p>
            <a:pPr lvl="2"/>
            <a:r>
              <a:rPr lang="en-US" dirty="0"/>
              <a:t>Zoologists-study animals</a:t>
            </a:r>
          </a:p>
          <a:p>
            <a:pPr lvl="2"/>
            <a:r>
              <a:rPr lang="en-US" dirty="0"/>
              <a:t>Botanists-work with plants</a:t>
            </a:r>
          </a:p>
          <a:p>
            <a:pPr lvl="2"/>
            <a:r>
              <a:rPr lang="en-US" dirty="0"/>
              <a:t>Microbiologists-work with microscopic organisms</a:t>
            </a:r>
          </a:p>
          <a:p>
            <a:pPr lvl="1"/>
            <a:r>
              <a:rPr lang="en-US" dirty="0"/>
              <a:t>Other subdivisions of biology are more focused</a:t>
            </a:r>
          </a:p>
          <a:p>
            <a:pPr lvl="2"/>
            <a:r>
              <a:rPr lang="en-US" dirty="0"/>
              <a:t>Paleontologists-work with extinct organisms</a:t>
            </a:r>
          </a:p>
          <a:p>
            <a:pPr lvl="2"/>
            <a:r>
              <a:rPr lang="en-US" dirty="0" err="1"/>
              <a:t>Ethologists</a:t>
            </a:r>
            <a:r>
              <a:rPr lang="en-US" dirty="0"/>
              <a:t>-study animal behavior</a:t>
            </a:r>
          </a:p>
          <a:p>
            <a:endParaRPr lang="en-US" dirty="0"/>
          </a:p>
        </p:txBody>
      </p:sp>
      <p:pic>
        <p:nvPicPr>
          <p:cNvPr id="31746" name="Picture 2" descr="http://www.rain.org/campinternet/southwest/dinosaurs/paleontologist-2.jpg"/>
          <p:cNvPicPr>
            <a:picLocks noChangeAspect="1" noChangeArrowheads="1"/>
          </p:cNvPicPr>
          <p:nvPr/>
        </p:nvPicPr>
        <p:blipFill>
          <a:blip r:embed="rId2"/>
          <a:srcRect/>
          <a:stretch>
            <a:fillRect/>
          </a:stretch>
        </p:blipFill>
        <p:spPr bwMode="auto">
          <a:xfrm>
            <a:off x="6477000" y="3769783"/>
            <a:ext cx="2400300" cy="279294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772400" cy="1143000"/>
          </a:xfrm>
        </p:spPr>
        <p:txBody>
          <a:bodyPr>
            <a:normAutofit fontScale="90000"/>
          </a:bodyPr>
          <a:lstStyle/>
          <a:p>
            <a:pPr lvl="1" algn="ctr" rtl="0">
              <a:spcBef>
                <a:spcPct val="0"/>
              </a:spcBef>
            </a:pPr>
            <a:r>
              <a:rPr lang="en-US" sz="4400" dirty="0" smtClean="0"/>
              <a:t/>
            </a:r>
            <a:br>
              <a:rPr lang="en-US"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latin typeface="+mj-lt"/>
              </a:rPr>
              <a:t>Types</a:t>
            </a:r>
            <a:r>
              <a:rPr lang="en-US" sz="4400" dirty="0" smtClean="0"/>
              <a:t> </a:t>
            </a:r>
            <a:r>
              <a:rPr lang="en-US" sz="4400" dirty="0"/>
              <a:t>of questions asked by different biologists</a:t>
            </a:r>
            <a:br>
              <a:rPr lang="en-US" sz="4400" dirty="0"/>
            </a:br>
            <a:endParaRPr lang="en-US" sz="4400" dirty="0"/>
          </a:p>
        </p:txBody>
      </p:sp>
      <p:sp>
        <p:nvSpPr>
          <p:cNvPr id="3" name="Content Placeholder 2"/>
          <p:cNvSpPr>
            <a:spLocks noGrp="1"/>
          </p:cNvSpPr>
          <p:nvPr>
            <p:ph sz="quarter" idx="1"/>
          </p:nvPr>
        </p:nvSpPr>
        <p:spPr>
          <a:xfrm>
            <a:off x="914400" y="1981200"/>
            <a:ext cx="7772400" cy="4572000"/>
          </a:xfrm>
        </p:spPr>
        <p:txBody>
          <a:bodyPr/>
          <a:lstStyle/>
          <a:p>
            <a:pPr lvl="2"/>
            <a:r>
              <a:rPr lang="en-US" dirty="0"/>
              <a:t>Questions at the Molecular Level</a:t>
            </a:r>
          </a:p>
          <a:p>
            <a:pPr lvl="2"/>
            <a:r>
              <a:rPr lang="en-US" dirty="0"/>
              <a:t>Questions at the Cellular Level	</a:t>
            </a:r>
          </a:p>
          <a:p>
            <a:pPr lvl="2"/>
            <a:r>
              <a:rPr lang="en-US" dirty="0"/>
              <a:t>Questions at the </a:t>
            </a:r>
            <a:r>
              <a:rPr lang="en-US" dirty="0" err="1"/>
              <a:t>Multicellular</a:t>
            </a:r>
            <a:r>
              <a:rPr lang="en-US" dirty="0"/>
              <a:t> Level</a:t>
            </a:r>
          </a:p>
          <a:p>
            <a:pPr lvl="2"/>
            <a:r>
              <a:rPr lang="en-US" dirty="0"/>
              <a:t>Questions at the Population Level</a:t>
            </a:r>
          </a:p>
          <a:p>
            <a:pPr lvl="2"/>
            <a:r>
              <a:rPr lang="en-US" dirty="0"/>
              <a:t>Questions at the Global Level</a:t>
            </a:r>
          </a:p>
          <a:p>
            <a:endParaRPr lang="en-US" dirty="0"/>
          </a:p>
        </p:txBody>
      </p:sp>
      <p:pic>
        <p:nvPicPr>
          <p:cNvPr id="30722" name="Picture 2" descr="http://www.toastmasters.org/OtherImages/MemberQuestions.aspx"/>
          <p:cNvPicPr>
            <a:picLocks noChangeAspect="1" noChangeArrowheads="1"/>
          </p:cNvPicPr>
          <p:nvPr/>
        </p:nvPicPr>
        <p:blipFill>
          <a:blip r:embed="rId2"/>
          <a:srcRect/>
          <a:stretch>
            <a:fillRect/>
          </a:stretch>
        </p:blipFill>
        <p:spPr bwMode="auto">
          <a:xfrm>
            <a:off x="5334000" y="2438400"/>
            <a:ext cx="3228975" cy="37433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at the Molecular Level (molecular biologists)</a:t>
            </a:r>
          </a:p>
        </p:txBody>
      </p:sp>
      <p:sp>
        <p:nvSpPr>
          <p:cNvPr id="3" name="Content Placeholder 2"/>
          <p:cNvSpPr>
            <a:spLocks noGrp="1"/>
          </p:cNvSpPr>
          <p:nvPr>
            <p:ph sz="quarter" idx="1"/>
          </p:nvPr>
        </p:nvSpPr>
        <p:spPr/>
        <p:txBody>
          <a:bodyPr/>
          <a:lstStyle/>
          <a:p>
            <a:pPr lvl="2"/>
            <a:r>
              <a:rPr lang="en-US" dirty="0"/>
              <a:t>Study the basic chemical units of life</a:t>
            </a:r>
          </a:p>
          <a:p>
            <a:pPr lvl="3"/>
            <a:r>
              <a:rPr lang="en-US" dirty="0"/>
              <a:t>Workings of DNA-the molecule that controls heredity and directs all the activities of the cell</a:t>
            </a:r>
          </a:p>
          <a:p>
            <a:pPr lvl="2"/>
            <a:r>
              <a:rPr lang="en-US" dirty="0"/>
              <a:t>Study the effects of drugs on molecules in cells </a:t>
            </a:r>
          </a:p>
          <a:p>
            <a:pPr lvl="3"/>
            <a:r>
              <a:rPr lang="en-US" dirty="0"/>
              <a:t>To understand why entire organisms react to those drugs as they do</a:t>
            </a:r>
          </a:p>
          <a:p>
            <a:endParaRPr lang="en-US" dirty="0"/>
          </a:p>
        </p:txBody>
      </p:sp>
      <p:pic>
        <p:nvPicPr>
          <p:cNvPr id="29698" name="Picture 2" descr="http://futura.usc.edu/figures/hca_h2o.jpg"/>
          <p:cNvPicPr>
            <a:picLocks noChangeAspect="1" noChangeArrowheads="1"/>
          </p:cNvPicPr>
          <p:nvPr/>
        </p:nvPicPr>
        <p:blipFill>
          <a:blip r:embed="rId2"/>
          <a:srcRect/>
          <a:stretch>
            <a:fillRect/>
          </a:stretch>
        </p:blipFill>
        <p:spPr bwMode="auto">
          <a:xfrm>
            <a:off x="2743200" y="3733800"/>
            <a:ext cx="3048000" cy="228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772400" cy="1143000"/>
          </a:xfrm>
        </p:spPr>
        <p:txBody>
          <a:bodyPr>
            <a:noAutofit/>
          </a:bodyPr>
          <a:lstStyle/>
          <a:p>
            <a:pPr lvl="1" algn="ctr" rtl="0">
              <a:spcBef>
                <a:spcPct val="0"/>
              </a:spcBef>
            </a:pPr>
            <a:r>
              <a:rPr lang="en-US" sz="4400" dirty="0" smtClean="0"/>
              <a:t/>
            </a:r>
            <a:br>
              <a:rPr lang="en-US" sz="4400" dirty="0" smtClean="0"/>
            </a:br>
            <a:r>
              <a:rPr lang="en-US" sz="4400" dirty="0" smtClean="0"/>
              <a:t>Questions </a:t>
            </a:r>
            <a:r>
              <a:rPr lang="en-US" sz="4400" dirty="0"/>
              <a:t>at the Cellular </a:t>
            </a:r>
            <a:r>
              <a:rPr lang="en-US" sz="4400" dirty="0">
                <a:latin typeface="+mj-lt"/>
              </a:rPr>
              <a:t>Level</a:t>
            </a:r>
            <a:r>
              <a:rPr lang="en-US" sz="4400" dirty="0"/>
              <a:t> (cell biologists)</a:t>
            </a:r>
            <a:br>
              <a:rPr lang="en-US" sz="4400" dirty="0"/>
            </a:br>
            <a:endParaRPr lang="en-US" sz="4400" dirty="0"/>
          </a:p>
        </p:txBody>
      </p:sp>
      <p:sp>
        <p:nvSpPr>
          <p:cNvPr id="3" name="Content Placeholder 2"/>
          <p:cNvSpPr>
            <a:spLocks noGrp="1"/>
          </p:cNvSpPr>
          <p:nvPr>
            <p:ph sz="quarter" idx="1"/>
          </p:nvPr>
        </p:nvSpPr>
        <p:spPr>
          <a:xfrm>
            <a:off x="914400" y="1752600"/>
            <a:ext cx="7772400" cy="4572000"/>
          </a:xfrm>
        </p:spPr>
        <p:txBody>
          <a:bodyPr/>
          <a:lstStyle/>
          <a:p>
            <a:pPr lvl="2"/>
            <a:r>
              <a:rPr lang="en-US" dirty="0"/>
              <a:t>Study the way normal cells become cancer cells when exposed to radiation or to the chemicals found in cigarette smoke</a:t>
            </a:r>
          </a:p>
          <a:p>
            <a:pPr lvl="2"/>
            <a:r>
              <a:rPr lang="en-US" dirty="0"/>
              <a:t>Try to explain how a single cell divides and changes to form all the cell types in an adult organism</a:t>
            </a:r>
          </a:p>
          <a:p>
            <a:pPr lvl="2"/>
            <a:r>
              <a:rPr lang="en-US" dirty="0"/>
              <a:t>How cells communicate with nearby cells</a:t>
            </a:r>
          </a:p>
          <a:p>
            <a:endParaRPr lang="en-US" dirty="0"/>
          </a:p>
        </p:txBody>
      </p:sp>
      <p:pic>
        <p:nvPicPr>
          <p:cNvPr id="28674" name="Picture 2" descr="http://microbiology.ucsc.edu/images/Confocal2.jpg"/>
          <p:cNvPicPr>
            <a:picLocks noChangeAspect="1" noChangeArrowheads="1"/>
          </p:cNvPicPr>
          <p:nvPr/>
        </p:nvPicPr>
        <p:blipFill>
          <a:blip r:embed="rId2"/>
          <a:srcRect/>
          <a:stretch>
            <a:fillRect/>
          </a:stretch>
        </p:blipFill>
        <p:spPr bwMode="auto">
          <a:xfrm>
            <a:off x="2895600" y="3581400"/>
            <a:ext cx="2857500" cy="27527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67</TotalTime>
  <Words>586</Words>
  <Application>Microsoft Office PowerPoint</Application>
  <PresentationFormat>On-screen Show (4:3)</PresentationFormat>
  <Paragraphs>145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Biology: The Study of Life</vt:lpstr>
      <vt:lpstr>Biology: The Study of Life</vt:lpstr>
      <vt:lpstr>Biology: The Study of Life</vt:lpstr>
      <vt:lpstr>Biology: The Study of Life</vt:lpstr>
      <vt:lpstr>Biology: The Study of Life</vt:lpstr>
      <vt:lpstr>Branches of Biology </vt:lpstr>
      <vt:lpstr>                      Types of questions asked by different biologists </vt:lpstr>
      <vt:lpstr>Questions at the Molecular Level (molecular biologists)</vt:lpstr>
      <vt:lpstr> Questions at the Cellular Level (cell biologists) </vt:lpstr>
      <vt:lpstr> Questions at the Multicellular Level  </vt:lpstr>
      <vt:lpstr> Questions at the Population Level </vt:lpstr>
      <vt:lpstr>     Questions at the Global Level </vt:lpstr>
      <vt:lpstr>Biology: The Study of Life</vt:lpstr>
      <vt:lpstr>Biology is filled with terms that may seem unfamiliar to you but are actually quite simple Many scientific terms are derived from Latin or Greek words that may be added in front of another word as a prefix or after another word as a suffix </vt:lpstr>
      <vt:lpstr> Board Work IV Use the prefix/suffix chart to determine what the following words mean: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The Study of Life</dc:title>
  <dc:creator>Jill Carson</dc:creator>
  <cp:lastModifiedBy>Jill Carson</cp:lastModifiedBy>
  <cp:revision>7</cp:revision>
  <dcterms:created xsi:type="dcterms:W3CDTF">2008-09-10T03:01:56Z</dcterms:created>
  <dcterms:modified xsi:type="dcterms:W3CDTF">2008-09-10T13:39:55Z</dcterms:modified>
</cp:coreProperties>
</file>