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58D9DE1-A339-4030-B9E6-2978480874FF}" type="datetimeFigureOut">
              <a:rPr lang="en-US" smtClean="0"/>
              <a:pPr/>
              <a:t>1/5/2009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7BC1CE-DF17-422C-9993-90B519800F9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8D9DE1-A339-4030-B9E6-2978480874FF}"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BC1CE-DF17-422C-9993-90B519800F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E7BC1CE-DF17-422C-9993-90B519800F9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8D9DE1-A339-4030-B9E6-2978480874FF}"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8D9DE1-A339-4030-B9E6-2978480874FF}"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E7BC1CE-DF17-422C-9993-90B519800F9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58D9DE1-A339-4030-B9E6-2978480874FF}" type="datetimeFigureOut">
              <a:rPr lang="en-US" smtClean="0"/>
              <a:pPr/>
              <a:t>1/5/2009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7BC1CE-DF17-422C-9993-90B519800F9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58D9DE1-A339-4030-B9E6-2978480874FF}"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BC1CE-DF17-422C-9993-90B519800F9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58D9DE1-A339-4030-B9E6-2978480874FF}" type="datetimeFigureOut">
              <a:rPr lang="en-US" smtClean="0"/>
              <a:pPr/>
              <a:t>1/5/2009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E7BC1CE-DF17-422C-9993-90B519800F9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8D9DE1-A339-4030-B9E6-2978480874FF}" type="datetimeFigureOut">
              <a:rPr lang="en-US" smtClean="0"/>
              <a:pPr/>
              <a:t>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E7BC1CE-DF17-422C-9993-90B519800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58D9DE1-A339-4030-B9E6-2978480874FF}" type="datetimeFigureOut">
              <a:rPr lang="en-US" smtClean="0"/>
              <a:pPr/>
              <a:t>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E7BC1CE-DF17-422C-9993-90B519800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E7BC1CE-DF17-422C-9993-90B519800F9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58D9DE1-A339-4030-B9E6-2978480874FF}" type="datetimeFigureOut">
              <a:rPr lang="en-US" smtClean="0"/>
              <a:pPr/>
              <a:t>1/5/2009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E7BC1CE-DF17-422C-9993-90B519800F9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58D9DE1-A339-4030-B9E6-2978480874FF}" type="datetimeFigureOut">
              <a:rPr lang="en-US" smtClean="0"/>
              <a:pPr/>
              <a:t>1/5/2009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58D9DE1-A339-4030-B9E6-2978480874FF}" type="datetimeFigureOut">
              <a:rPr lang="en-US" smtClean="0"/>
              <a:pPr/>
              <a:t>1/5/2009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E7BC1CE-DF17-422C-9993-90B519800F9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aDAw2Zg4I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09-23-08</a:t>
            </a:r>
            <a:endParaRPr lang="en-US" dirty="0"/>
          </a:p>
        </p:txBody>
      </p:sp>
      <p:sp>
        <p:nvSpPr>
          <p:cNvPr id="2" name="Title 1"/>
          <p:cNvSpPr>
            <a:spLocks noGrp="1"/>
          </p:cNvSpPr>
          <p:nvPr>
            <p:ph type="ctrTitle"/>
          </p:nvPr>
        </p:nvSpPr>
        <p:spPr/>
        <p:txBody>
          <a:bodyPr/>
          <a:lstStyle/>
          <a:p>
            <a:r>
              <a:rPr lang="en-US" dirty="0" smtClean="0"/>
              <a:t>Cell Growth and Division</a:t>
            </a:r>
            <a:endParaRPr lang="en-US" dirty="0"/>
          </a:p>
        </p:txBody>
      </p:sp>
      <p:pic>
        <p:nvPicPr>
          <p:cNvPr id="32770" name="Picture 2" descr="http://protist.i.hosei.ac.jp/PDB/Images/Sarcodina/Heliozoa/Actinosphaerium/cell_division_1.jpg"/>
          <p:cNvPicPr>
            <a:picLocks noChangeAspect="1" noChangeArrowheads="1"/>
          </p:cNvPicPr>
          <p:nvPr/>
        </p:nvPicPr>
        <p:blipFill>
          <a:blip r:embed="rId2"/>
          <a:srcRect/>
          <a:stretch>
            <a:fillRect/>
          </a:stretch>
        </p:blipFill>
        <p:spPr bwMode="auto">
          <a:xfrm>
            <a:off x="2286000" y="2743200"/>
            <a:ext cx="4629150" cy="365377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on Cell Growth</a:t>
            </a:r>
            <a:endParaRPr lang="en-US" dirty="0"/>
          </a:p>
        </p:txBody>
      </p:sp>
      <p:sp>
        <p:nvSpPr>
          <p:cNvPr id="3" name="Content Placeholder 2"/>
          <p:cNvSpPr>
            <a:spLocks noGrp="1"/>
          </p:cNvSpPr>
          <p:nvPr>
            <p:ph sz="quarter" idx="1"/>
          </p:nvPr>
        </p:nvSpPr>
        <p:spPr/>
        <p:txBody>
          <a:bodyPr/>
          <a:lstStyle/>
          <a:p>
            <a:pPr lvl="0"/>
            <a:r>
              <a:rPr lang="en-US" dirty="0"/>
              <a:t>controls on cell growth and cell division can be turned on and off</a:t>
            </a:r>
          </a:p>
          <a:p>
            <a:pPr lvl="1"/>
            <a:r>
              <a:rPr lang="en-US" dirty="0"/>
              <a:t>when an injury, such as a cut in the skin or a break in the bone, occurs, cells ate the edges of the injury are stimulated to divide rapidly</a:t>
            </a:r>
          </a:p>
          <a:p>
            <a:pPr lvl="2"/>
            <a:r>
              <a:rPr lang="en-US" dirty="0"/>
              <a:t>this action produces new cells, starting the process of healing</a:t>
            </a:r>
          </a:p>
          <a:p>
            <a:pPr lvl="2"/>
            <a:r>
              <a:rPr lang="en-US" dirty="0"/>
              <a:t>when healing process is nearly complete, the rate of cell division slows down, controls on cell growth seem to be </a:t>
            </a:r>
            <a:r>
              <a:rPr lang="en-US" dirty="0" err="1"/>
              <a:t>reimposed</a:t>
            </a:r>
            <a:r>
              <a:rPr lang="en-US" dirty="0"/>
              <a:t>, and everything returns to normal</a:t>
            </a:r>
          </a:p>
          <a:p>
            <a:endParaRPr lang="en-US" dirty="0"/>
          </a:p>
        </p:txBody>
      </p:sp>
      <p:pic>
        <p:nvPicPr>
          <p:cNvPr id="14338" name="Picture 2" descr="http://media-2.web.britannica.com/eb-media/28/98328-004-5514AFAC.jpg"/>
          <p:cNvPicPr>
            <a:picLocks noChangeAspect="1" noChangeArrowheads="1"/>
          </p:cNvPicPr>
          <p:nvPr/>
        </p:nvPicPr>
        <p:blipFill>
          <a:blip r:embed="rId2"/>
          <a:srcRect/>
          <a:stretch>
            <a:fillRect/>
          </a:stretch>
        </p:blipFill>
        <p:spPr bwMode="auto">
          <a:xfrm>
            <a:off x="4876800" y="4572000"/>
            <a:ext cx="2444750" cy="2133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Cells</a:t>
            </a:r>
            <a:endParaRPr lang="en-US" dirty="0"/>
          </a:p>
        </p:txBody>
      </p:sp>
      <p:sp>
        <p:nvSpPr>
          <p:cNvPr id="3" name="Content Placeholder 2"/>
          <p:cNvSpPr>
            <a:spLocks noGrp="1"/>
          </p:cNvSpPr>
          <p:nvPr>
            <p:ph sz="quarter" idx="1"/>
          </p:nvPr>
        </p:nvSpPr>
        <p:spPr/>
        <p:txBody>
          <a:bodyPr/>
          <a:lstStyle/>
          <a:p>
            <a:pPr>
              <a:buNone/>
            </a:pPr>
            <a:r>
              <a:rPr lang="en-US" dirty="0" smtClean="0"/>
              <a:t> </a:t>
            </a:r>
            <a:endParaRPr lang="en-US" dirty="0"/>
          </a:p>
        </p:txBody>
      </p:sp>
      <p:pic>
        <p:nvPicPr>
          <p:cNvPr id="36866" name="Picture 2" descr="http://www.newscentre.bham.ac.uk/images/Dividing_Cancer_Cell-small.jpg"/>
          <p:cNvPicPr>
            <a:picLocks noChangeAspect="1" noChangeArrowheads="1"/>
          </p:cNvPicPr>
          <p:nvPr/>
        </p:nvPicPr>
        <p:blipFill>
          <a:blip r:embed="rId2"/>
          <a:srcRect/>
          <a:stretch>
            <a:fillRect/>
          </a:stretch>
        </p:blipFill>
        <p:spPr bwMode="auto">
          <a:xfrm>
            <a:off x="609600" y="1981200"/>
            <a:ext cx="2857500" cy="3819525"/>
          </a:xfrm>
          <a:prstGeom prst="rect">
            <a:avLst/>
          </a:prstGeom>
          <a:noFill/>
        </p:spPr>
      </p:pic>
      <p:pic>
        <p:nvPicPr>
          <p:cNvPr id="36868" name="Picture 4" descr="http://www.wellcome.ac.uk/en/bia/images/19.jpg"/>
          <p:cNvPicPr>
            <a:picLocks noChangeAspect="1" noChangeArrowheads="1"/>
          </p:cNvPicPr>
          <p:nvPr/>
        </p:nvPicPr>
        <p:blipFill>
          <a:blip r:embed="rId3"/>
          <a:srcRect/>
          <a:stretch>
            <a:fillRect/>
          </a:stretch>
        </p:blipFill>
        <p:spPr bwMode="auto">
          <a:xfrm>
            <a:off x="3733800" y="2209800"/>
            <a:ext cx="5029200" cy="32194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Uncontrolled Cell Growth</a:t>
            </a:r>
            <a:endParaRPr lang="en-US" dirty="0"/>
          </a:p>
        </p:txBody>
      </p:sp>
      <p:sp>
        <p:nvSpPr>
          <p:cNvPr id="3" name="Content Placeholder 2"/>
          <p:cNvSpPr>
            <a:spLocks noGrp="1"/>
          </p:cNvSpPr>
          <p:nvPr>
            <p:ph sz="quarter" idx="1"/>
          </p:nvPr>
        </p:nvSpPr>
        <p:spPr/>
        <p:txBody>
          <a:bodyPr>
            <a:normAutofit/>
          </a:bodyPr>
          <a:lstStyle/>
          <a:p>
            <a:pPr lvl="0"/>
            <a:r>
              <a:rPr lang="en-US" dirty="0"/>
              <a:t>the consequences of uncontrolled cell growth in a </a:t>
            </a:r>
            <a:r>
              <a:rPr lang="en-US" dirty="0" err="1"/>
              <a:t>multicellular</a:t>
            </a:r>
            <a:r>
              <a:rPr lang="en-US" dirty="0"/>
              <a:t> organism are severe</a:t>
            </a:r>
          </a:p>
          <a:p>
            <a:pPr lvl="2"/>
            <a:r>
              <a:rPr lang="en-US" dirty="0"/>
              <a:t>Cancer, a disorder in which some cells have lost the ability to control their own rate of growth, is one such example</a:t>
            </a:r>
          </a:p>
          <a:p>
            <a:pPr lvl="2"/>
            <a:r>
              <a:rPr lang="en-US" dirty="0"/>
              <a:t>When cancer cells are placed in a culture of living tissue, they do not stop growing even though they come into contact with other cells</a:t>
            </a:r>
          </a:p>
          <a:p>
            <a:pPr lvl="2"/>
            <a:r>
              <a:rPr lang="en-US" dirty="0"/>
              <a:t>Cancer cells will continue to grow and divide until the supply of nutrients is exhausted</a:t>
            </a:r>
          </a:p>
          <a:p>
            <a:pPr lvl="2"/>
            <a:r>
              <a:rPr lang="en-US" dirty="0"/>
              <a:t>Cancer is a serious disorder that claims the lives of many and affects all of us, directly or indirectly</a:t>
            </a:r>
          </a:p>
          <a:p>
            <a:pPr lvl="2"/>
            <a:r>
              <a:rPr lang="en-US" dirty="0"/>
              <a:t>Cancer provides valuable info to cell biologists concerning the importance of controls on cellular growth</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hlinkClick r:id="rId2"/>
              </a:rPr>
              <a:t>http://www.youtube.com/watch?v=aDAw2Zg4IgE</a:t>
            </a:r>
            <a:endParaRPr lang="en-US"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Growth</a:t>
            </a:r>
            <a:endParaRPr lang="en-US" dirty="0"/>
          </a:p>
        </p:txBody>
      </p:sp>
      <p:sp>
        <p:nvSpPr>
          <p:cNvPr id="3" name="Content Placeholder 2"/>
          <p:cNvSpPr>
            <a:spLocks noGrp="1"/>
          </p:cNvSpPr>
          <p:nvPr>
            <p:ph sz="quarter" idx="1"/>
          </p:nvPr>
        </p:nvSpPr>
        <p:spPr/>
        <p:txBody>
          <a:bodyPr/>
          <a:lstStyle/>
          <a:p>
            <a:pPr lvl="0"/>
            <a:r>
              <a:rPr lang="en-US" dirty="0"/>
              <a:t>Living things are made up of cells and living things grow, or increase in size</a:t>
            </a:r>
          </a:p>
          <a:p>
            <a:pPr lvl="0"/>
            <a:r>
              <a:rPr lang="en-US" dirty="0"/>
              <a:t>In most cases, a living thing grows because it produces more and more cells</a:t>
            </a:r>
          </a:p>
          <a:p>
            <a:pPr lvl="1"/>
            <a:r>
              <a:rPr lang="en-US" dirty="0"/>
              <a:t>The cells of a human adult are no bigger than the cells of a human baby, just more of them</a:t>
            </a:r>
          </a:p>
          <a:p>
            <a:endParaRPr lang="en-US" dirty="0"/>
          </a:p>
        </p:txBody>
      </p:sp>
      <p:pic>
        <p:nvPicPr>
          <p:cNvPr id="21506" name="Picture 2" descr="http://www.mesoblast.com/images/images-mesoblast_cell_division_still.jpg"/>
          <p:cNvPicPr>
            <a:picLocks noChangeAspect="1" noChangeArrowheads="1"/>
          </p:cNvPicPr>
          <p:nvPr/>
        </p:nvPicPr>
        <p:blipFill>
          <a:blip r:embed="rId2"/>
          <a:srcRect/>
          <a:stretch>
            <a:fillRect/>
          </a:stretch>
        </p:blipFill>
        <p:spPr bwMode="auto">
          <a:xfrm>
            <a:off x="4953000" y="3733800"/>
            <a:ext cx="3962400" cy="2971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of Cell Growth</a:t>
            </a:r>
            <a:endParaRPr lang="en-US" dirty="0"/>
          </a:p>
        </p:txBody>
      </p:sp>
      <p:sp>
        <p:nvSpPr>
          <p:cNvPr id="3" name="Content Placeholder 2"/>
          <p:cNvSpPr>
            <a:spLocks noGrp="1"/>
          </p:cNvSpPr>
          <p:nvPr>
            <p:ph sz="quarter" idx="1"/>
          </p:nvPr>
        </p:nvSpPr>
        <p:spPr/>
        <p:txBody>
          <a:bodyPr>
            <a:normAutofit/>
          </a:bodyPr>
          <a:lstStyle/>
          <a:p>
            <a:pPr lvl="0"/>
            <a:r>
              <a:rPr lang="en-US" dirty="0"/>
              <a:t>Food, oxygen, and water enter the cell and waste leaves the cell through the cell membrane</a:t>
            </a:r>
          </a:p>
          <a:p>
            <a:pPr lvl="1"/>
            <a:r>
              <a:rPr lang="en-US" dirty="0"/>
              <a:t>How quickly this occurs depends on the surface area of the cell</a:t>
            </a:r>
          </a:p>
          <a:p>
            <a:pPr lvl="1"/>
            <a:r>
              <a:rPr lang="en-US" dirty="0"/>
              <a:t>How quickly food and oxygen are used up and waste products are produced depends on the cell volume</a:t>
            </a:r>
          </a:p>
          <a:p>
            <a:pPr lvl="2"/>
            <a:r>
              <a:rPr lang="en-US" dirty="0"/>
              <a:t>If we were to take a typical cell and double its diameter, what would happen to the amount of material inside of the cell?</a:t>
            </a:r>
          </a:p>
          <a:p>
            <a:endParaRPr lang="en-US" dirty="0"/>
          </a:p>
        </p:txBody>
      </p:sp>
      <p:pic>
        <p:nvPicPr>
          <p:cNvPr id="20482" name="Picture 2" descr="http://www.becomehealthynow.com/images/organs/cells/cell2lrg.jpg"/>
          <p:cNvPicPr>
            <a:picLocks noChangeAspect="1" noChangeArrowheads="1"/>
          </p:cNvPicPr>
          <p:nvPr/>
        </p:nvPicPr>
        <p:blipFill>
          <a:blip r:embed="rId2"/>
          <a:srcRect/>
          <a:stretch>
            <a:fillRect/>
          </a:stretch>
        </p:blipFill>
        <p:spPr bwMode="auto">
          <a:xfrm>
            <a:off x="2971800" y="4267200"/>
            <a:ext cx="3124200" cy="238575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of Cell Growth</a:t>
            </a:r>
            <a:endParaRPr lang="en-US" dirty="0"/>
          </a:p>
        </p:txBody>
      </p:sp>
      <p:sp>
        <p:nvSpPr>
          <p:cNvPr id="3" name="Content Placeholder 2"/>
          <p:cNvSpPr>
            <a:spLocks noGrp="1"/>
          </p:cNvSpPr>
          <p:nvPr>
            <p:ph sz="quarter" idx="1"/>
          </p:nvPr>
        </p:nvSpPr>
        <p:spPr/>
        <p:txBody>
          <a:bodyPr/>
          <a:lstStyle/>
          <a:p>
            <a:pPr lvl="0"/>
            <a:r>
              <a:rPr lang="en-US" dirty="0"/>
              <a:t>The fact that surface area and volume do not increase at the same rate creates problems for the cell</a:t>
            </a:r>
          </a:p>
          <a:p>
            <a:pPr lvl="1"/>
            <a:r>
              <a:rPr lang="en-US" dirty="0"/>
              <a:t>The larger cell will have more difficulty than the smaller cell</a:t>
            </a:r>
          </a:p>
          <a:p>
            <a:pPr lvl="1"/>
            <a:r>
              <a:rPr lang="en-US" dirty="0"/>
              <a:t>A larger cell wall will have problems with materials entering and leaving the cell</a:t>
            </a:r>
          </a:p>
          <a:p>
            <a:pPr lvl="2"/>
            <a:r>
              <a:rPr lang="en-US" dirty="0"/>
              <a:t>This is one reason why cells do not grow much larger even if the organism they are a part of does</a:t>
            </a:r>
          </a:p>
          <a:p>
            <a:endParaRPr lang="en-US" dirty="0"/>
          </a:p>
        </p:txBody>
      </p:sp>
      <p:pic>
        <p:nvPicPr>
          <p:cNvPr id="19458" name="Picture 2" descr="http://www.nrc-cnrc.gc.ca/images/education/pl_nerve.jpg"/>
          <p:cNvPicPr>
            <a:picLocks noChangeAspect="1" noChangeArrowheads="1"/>
          </p:cNvPicPr>
          <p:nvPr/>
        </p:nvPicPr>
        <p:blipFill>
          <a:blip r:embed="rId2"/>
          <a:srcRect/>
          <a:stretch>
            <a:fillRect/>
          </a:stretch>
        </p:blipFill>
        <p:spPr bwMode="auto">
          <a:xfrm>
            <a:off x="5181600" y="4419600"/>
            <a:ext cx="2978150" cy="198543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of Cell Growth</a:t>
            </a:r>
            <a:endParaRPr lang="en-US" dirty="0"/>
          </a:p>
        </p:txBody>
      </p:sp>
      <p:sp>
        <p:nvSpPr>
          <p:cNvPr id="3" name="Content Placeholder 2"/>
          <p:cNvSpPr>
            <a:spLocks noGrp="1"/>
          </p:cNvSpPr>
          <p:nvPr>
            <p:ph sz="quarter" idx="1"/>
          </p:nvPr>
        </p:nvSpPr>
        <p:spPr/>
        <p:txBody>
          <a:bodyPr>
            <a:normAutofit lnSpcReduction="10000"/>
          </a:bodyPr>
          <a:lstStyle/>
          <a:p>
            <a:pPr lvl="0"/>
            <a:r>
              <a:rPr lang="en-US" dirty="0"/>
              <a:t>Information for the cell’s function and survival is stored in the sequence of nitrogenous bases in DNA </a:t>
            </a:r>
          </a:p>
          <a:p>
            <a:pPr lvl="1"/>
            <a:r>
              <a:rPr lang="en-US" dirty="0"/>
              <a:t>In eukaryotic cells, the DNA is stored in the nucleus of the cell</a:t>
            </a:r>
          </a:p>
          <a:p>
            <a:pPr lvl="1"/>
            <a:r>
              <a:rPr lang="en-US" dirty="0"/>
              <a:t>When the cell is small, copies of DNA that are store in the nucleus are able to produce enough messenger RNA to make all the proteins the cell needs</a:t>
            </a:r>
          </a:p>
          <a:p>
            <a:pPr lvl="2"/>
            <a:r>
              <a:rPr lang="en-US" dirty="0"/>
              <a:t>If the cell increases in size, it does not make extra copies of DNA</a:t>
            </a:r>
          </a:p>
          <a:p>
            <a:pPr lvl="2"/>
            <a:r>
              <a:rPr lang="en-US" dirty="0"/>
              <a:t>If a cell were to grow without limit, an “information crisis” would occur</a:t>
            </a:r>
          </a:p>
          <a:p>
            <a:pPr lvl="1"/>
            <a:r>
              <a:rPr lang="en-US" dirty="0"/>
              <a:t>The cell must slow down its growth, becoming less efficient</a:t>
            </a:r>
          </a:p>
          <a:p>
            <a:pPr lvl="1"/>
            <a:r>
              <a:rPr lang="en-US" dirty="0"/>
              <a:t>The cell undergoes cell division to solve these problems</a:t>
            </a:r>
          </a:p>
          <a:p>
            <a:pPr lvl="2"/>
            <a:r>
              <a:rPr lang="en-US" dirty="0"/>
              <a:t>Cell division is the process whereby the cell divides into two daughter cells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 of Cell Growth</a:t>
            </a:r>
            <a:endParaRPr lang="en-US" dirty="0"/>
          </a:p>
        </p:txBody>
      </p:sp>
      <p:sp>
        <p:nvSpPr>
          <p:cNvPr id="3" name="Content Placeholder 2"/>
          <p:cNvSpPr>
            <a:spLocks noGrp="1"/>
          </p:cNvSpPr>
          <p:nvPr>
            <p:ph sz="quarter" idx="1"/>
          </p:nvPr>
        </p:nvSpPr>
        <p:spPr/>
        <p:txBody>
          <a:bodyPr/>
          <a:lstStyle/>
          <a:p>
            <a:pPr lvl="0"/>
            <a:r>
              <a:rPr lang="en-US" dirty="0"/>
              <a:t>Cells can grow at astonishing rates</a:t>
            </a:r>
          </a:p>
          <a:p>
            <a:pPr lvl="1"/>
            <a:r>
              <a:rPr lang="en-US" dirty="0" err="1"/>
              <a:t>E.coli</a:t>
            </a:r>
            <a:r>
              <a:rPr lang="en-US" dirty="0"/>
              <a:t> (Escherichia coli) is a single-celled organism that can easily double its volume in about 30 minutes</a:t>
            </a:r>
          </a:p>
          <a:p>
            <a:pPr lvl="2"/>
            <a:r>
              <a:rPr lang="en-US" dirty="0"/>
              <a:t>It can then divide to form two new cells</a:t>
            </a:r>
          </a:p>
          <a:p>
            <a:pPr lvl="2"/>
            <a:r>
              <a:rPr lang="en-US" dirty="0"/>
              <a:t>If conditions are ideal, each of these cells can grow to form two new cells in 30 minutes</a:t>
            </a:r>
          </a:p>
          <a:p>
            <a:pPr lvl="2"/>
            <a:r>
              <a:rPr lang="en-US" dirty="0"/>
              <a:t>Ideal conditions for this kind of growth can never be maintained for very long</a:t>
            </a:r>
          </a:p>
          <a:p>
            <a:endParaRPr lang="en-US" dirty="0"/>
          </a:p>
        </p:txBody>
      </p:sp>
      <p:pic>
        <p:nvPicPr>
          <p:cNvPr id="17410" name="Picture 2" descr="http://www.astrographics.com/GalleryPrints/Display/GP2144.jpg"/>
          <p:cNvPicPr>
            <a:picLocks noChangeAspect="1" noChangeArrowheads="1"/>
          </p:cNvPicPr>
          <p:nvPr/>
        </p:nvPicPr>
        <p:blipFill>
          <a:blip r:embed="rId2"/>
          <a:srcRect/>
          <a:stretch>
            <a:fillRect/>
          </a:stretch>
        </p:blipFill>
        <p:spPr bwMode="auto">
          <a:xfrm>
            <a:off x="3352800" y="4191000"/>
            <a:ext cx="2667000" cy="2667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on Cell Growth</a:t>
            </a:r>
            <a:endParaRPr lang="en-US" dirty="0"/>
          </a:p>
        </p:txBody>
      </p:sp>
      <p:sp>
        <p:nvSpPr>
          <p:cNvPr id="3" name="Content Placeholder 2"/>
          <p:cNvSpPr>
            <a:spLocks noGrp="1"/>
          </p:cNvSpPr>
          <p:nvPr>
            <p:ph sz="quarter" idx="1"/>
          </p:nvPr>
        </p:nvSpPr>
        <p:spPr/>
        <p:txBody>
          <a:bodyPr>
            <a:normAutofit/>
          </a:bodyPr>
          <a:lstStyle/>
          <a:p>
            <a:pPr lvl="0"/>
            <a:r>
              <a:rPr lang="en-US" dirty="0"/>
              <a:t>One of the most fascinating aspects of cell behavior in a </a:t>
            </a:r>
            <a:r>
              <a:rPr lang="en-US" dirty="0" err="1"/>
              <a:t>multicellular</a:t>
            </a:r>
            <a:r>
              <a:rPr lang="en-US" dirty="0"/>
              <a:t> organism is how carefully cell growth and cell division are controlled</a:t>
            </a:r>
          </a:p>
          <a:p>
            <a:pPr lvl="1"/>
            <a:r>
              <a:rPr lang="en-US" dirty="0"/>
              <a:t>Cell in the heart and nervous system rarely divide, if they divide at all</a:t>
            </a:r>
          </a:p>
          <a:p>
            <a:pPr lvl="1"/>
            <a:r>
              <a:rPr lang="en-US" dirty="0"/>
              <a:t>Cells of the skin and digestive tract grow and divide rapidly throughout life, providing new cells to replace those that are worn out or broken down due to daily wear and tear</a:t>
            </a:r>
          </a:p>
          <a:p>
            <a:endParaRPr lang="en-US" dirty="0"/>
          </a:p>
        </p:txBody>
      </p:sp>
      <p:pic>
        <p:nvPicPr>
          <p:cNvPr id="16386" name="Picture 2" descr="http://www.biology.iupui.edu/biocourses/N100/images/3hearthis67.jpg"/>
          <p:cNvPicPr>
            <a:picLocks noChangeAspect="1" noChangeArrowheads="1"/>
          </p:cNvPicPr>
          <p:nvPr/>
        </p:nvPicPr>
        <p:blipFill>
          <a:blip r:embed="rId2"/>
          <a:srcRect/>
          <a:stretch>
            <a:fillRect/>
          </a:stretch>
        </p:blipFill>
        <p:spPr bwMode="auto">
          <a:xfrm>
            <a:off x="2895600" y="4724400"/>
            <a:ext cx="3267075" cy="19908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on Cell Growth</a:t>
            </a:r>
            <a:endParaRPr lang="en-US" dirty="0"/>
          </a:p>
        </p:txBody>
      </p:sp>
      <p:sp>
        <p:nvSpPr>
          <p:cNvPr id="3" name="Content Placeholder 2"/>
          <p:cNvSpPr>
            <a:spLocks noGrp="1"/>
          </p:cNvSpPr>
          <p:nvPr>
            <p:ph sz="quarter" idx="1"/>
          </p:nvPr>
        </p:nvSpPr>
        <p:spPr/>
        <p:txBody>
          <a:bodyPr>
            <a:normAutofit/>
          </a:bodyPr>
          <a:lstStyle/>
          <a:p>
            <a:pPr lvl="0"/>
            <a:r>
              <a:rPr lang="en-US" dirty="0"/>
              <a:t>You can observe the effects of controlled cell growth in the lab by placing some cells in a </a:t>
            </a:r>
            <a:r>
              <a:rPr lang="en-US" dirty="0" err="1"/>
              <a:t>petri</a:t>
            </a:r>
            <a:r>
              <a:rPr lang="en-US" dirty="0"/>
              <a:t> dish containing nutrient broth</a:t>
            </a:r>
          </a:p>
          <a:p>
            <a:pPr lvl="1"/>
            <a:r>
              <a:rPr lang="en-US" dirty="0"/>
              <a:t>Nutrient broth provides food for the cells</a:t>
            </a:r>
          </a:p>
          <a:p>
            <a:pPr lvl="1"/>
            <a:r>
              <a:rPr lang="en-US" dirty="0"/>
              <a:t>Most cells will grow until they form a thin layer covering the bottom of the dish</a:t>
            </a:r>
          </a:p>
          <a:p>
            <a:pPr lvl="2"/>
            <a:r>
              <a:rPr lang="en-US" dirty="0"/>
              <a:t>Why do the cells stop growing?</a:t>
            </a:r>
          </a:p>
          <a:p>
            <a:pPr lvl="1"/>
            <a:r>
              <a:rPr lang="en-US" dirty="0"/>
              <a:t>When cells come into contact with other cells, they respond by not growing</a:t>
            </a:r>
          </a:p>
          <a:p>
            <a:pPr lvl="2"/>
            <a:r>
              <a:rPr lang="en-US" dirty="0"/>
              <a:t>Currently, scientists are trying to understand how this process works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on Cell Growth</a:t>
            </a:r>
            <a:endParaRPr lang="en-US" dirty="0"/>
          </a:p>
        </p:txBody>
      </p:sp>
      <p:sp>
        <p:nvSpPr>
          <p:cNvPr id="3" name="Content Placeholder 2"/>
          <p:cNvSpPr>
            <a:spLocks noGrp="1"/>
          </p:cNvSpPr>
          <p:nvPr>
            <p:ph sz="quarter" idx="1"/>
          </p:nvPr>
        </p:nvSpPr>
        <p:spPr/>
        <p:txBody>
          <a:bodyPr/>
          <a:lstStyle/>
          <a:p>
            <a:pPr>
              <a:buNone/>
            </a:pPr>
            <a:endParaRPr lang="en-US" dirty="0"/>
          </a:p>
        </p:txBody>
      </p:sp>
      <p:pic>
        <p:nvPicPr>
          <p:cNvPr id="35842" name="Picture 2" descr="http://www.pigeonbooks.com/pics/cikkek/14/pihe10_1.jpg"/>
          <p:cNvPicPr>
            <a:picLocks noChangeAspect="1" noChangeArrowheads="1"/>
          </p:cNvPicPr>
          <p:nvPr/>
        </p:nvPicPr>
        <p:blipFill>
          <a:blip r:embed="rId2"/>
          <a:srcRect/>
          <a:stretch>
            <a:fillRect/>
          </a:stretch>
        </p:blipFill>
        <p:spPr bwMode="auto">
          <a:xfrm>
            <a:off x="1676400" y="1371600"/>
            <a:ext cx="5715000" cy="47053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TotalTime>
  <Words>777</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Cell Growth and Division</vt:lpstr>
      <vt:lpstr>Cell Growth</vt:lpstr>
      <vt:lpstr>Limits of Cell Growth</vt:lpstr>
      <vt:lpstr>Limits of Cell Growth</vt:lpstr>
      <vt:lpstr>Limits of Cell Growth</vt:lpstr>
      <vt:lpstr>Rates of Cell Growth</vt:lpstr>
      <vt:lpstr>Controls on Cell Growth</vt:lpstr>
      <vt:lpstr>Controls on Cell Growth</vt:lpstr>
      <vt:lpstr>Controls on Cell Growth</vt:lpstr>
      <vt:lpstr>Controls on Cell Growth</vt:lpstr>
      <vt:lpstr>Cancer Cells</vt:lpstr>
      <vt:lpstr>Uncontrolled Cell Growth</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jill.carson</dc:creator>
  <cp:lastModifiedBy>jill.carson</cp:lastModifiedBy>
  <cp:revision>5</cp:revision>
  <dcterms:created xsi:type="dcterms:W3CDTF">2008-09-22T23:50:37Z</dcterms:created>
  <dcterms:modified xsi:type="dcterms:W3CDTF">2009-01-05T20:09:14Z</dcterms:modified>
</cp:coreProperties>
</file>